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725" r:id="rId1"/>
  </p:sldMasterIdLst>
  <p:notesMasterIdLst>
    <p:notesMasterId r:id="rId26"/>
  </p:notesMasterIdLst>
  <p:sldIdLst>
    <p:sldId id="256" r:id="rId2"/>
    <p:sldId id="295" r:id="rId3"/>
    <p:sldId id="258" r:id="rId4"/>
    <p:sldId id="259" r:id="rId5"/>
    <p:sldId id="307" r:id="rId6"/>
    <p:sldId id="310" r:id="rId7"/>
    <p:sldId id="309" r:id="rId8"/>
    <p:sldId id="308" r:id="rId9"/>
    <p:sldId id="323" r:id="rId10"/>
    <p:sldId id="311" r:id="rId11"/>
    <p:sldId id="312" r:id="rId12"/>
    <p:sldId id="327" r:id="rId13"/>
    <p:sldId id="313" r:id="rId14"/>
    <p:sldId id="314" r:id="rId15"/>
    <p:sldId id="315" r:id="rId16"/>
    <p:sldId id="316" r:id="rId17"/>
    <p:sldId id="262" r:id="rId18"/>
    <p:sldId id="318" r:id="rId19"/>
    <p:sldId id="319" r:id="rId20"/>
    <p:sldId id="320" r:id="rId21"/>
    <p:sldId id="324" r:id="rId22"/>
    <p:sldId id="325" r:id="rId23"/>
    <p:sldId id="326" r:id="rId24"/>
    <p:sldId id="322" r:id="rId25"/>
  </p:sldIdLst>
  <p:sldSz cx="9144000" cy="5143500" type="screen16x9"/>
  <p:notesSz cx="6858000" cy="9144000"/>
  <p:embeddedFontLst>
    <p:embeddedFont>
      <p:font typeface="Calibri Light" panose="020F0302020204030204" pitchFamily="34" charset="0"/>
      <p:regular r:id="rId27"/>
      <p:italic r:id="rId28"/>
    </p:embeddedFont>
    <p:embeddedFont>
      <p:font typeface="Algerian" panose="04020705040A02060702" pitchFamily="82" charset="0"/>
      <p:regular r:id="rId29"/>
    </p:embeddedFont>
    <p:embeddedFont>
      <p:font typeface="Calibri" panose="020F0502020204030204" pitchFamily="34" charset="0"/>
      <p:regular r:id="rId30"/>
      <p:bold r:id="rId31"/>
      <p:italic r:id="rId32"/>
      <p:boldItalic r:id="rId33"/>
    </p:embeddedFont>
    <p:embeddedFont>
      <p:font typeface="Comic Sans MS" panose="030F0702030302020204" pitchFamily="66" charset="0"/>
      <p:regular r:id="rId34"/>
      <p:bold r:id="rId35"/>
      <p:italic r:id="rId36"/>
      <p:boldItalic r:id="rId37"/>
    </p:embeddedFont>
    <p:embeddedFont>
      <p:font typeface="Amatic SC" panose="020B0604020202020204" charset="-79"/>
      <p:regular r:id="rId38"/>
      <p:bold r:id="rId39"/>
    </p:embeddedFont>
    <p:embeddedFont>
      <p:font typeface="Arial Black" panose="020B0A04020102020204" pitchFamily="34" charset="0"/>
      <p:bold r:id="rId40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emanth A V" initials="HAV" lastIdx="1" clrIdx="0">
    <p:extLst>
      <p:ext uri="{19B8F6BF-5375-455C-9EA6-DF929625EA0E}">
        <p15:presenceInfo xmlns:p15="http://schemas.microsoft.com/office/powerpoint/2012/main" userId="Hemanth A V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B03CB37-95F9-485E-A174-E9CAC466BC3E}">
  <a:tblStyle styleId="{2B03CB37-95F9-485E-A174-E9CAC466BC3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9FD57D16-7341-47D1-A7A5-6802A93928F4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65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font" Target="fonts/font13.fntdata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font" Target="fonts/font14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font" Target="fonts/font12.fntdata"/><Relationship Id="rId20" Type="http://schemas.openxmlformats.org/officeDocument/2006/relationships/slide" Target="slides/slide19.xml"/><Relationship Id="rId41" Type="http://schemas.openxmlformats.org/officeDocument/2006/relationships/commentAuthors" Target="commentAuthor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12-10T15:45:08.358" idx="1">
    <p:pos x="10" y="10"/>
    <p:text/>
    <p:extLst>
      <p:ext uri="{C676402C-5697-4E1C-873F-D02D1690AC5C}">
        <p15:threadingInfo xmlns:p15="http://schemas.microsoft.com/office/powerpoint/2012/main" timeZoneBias="-33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2" name="Google Shape;692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6" name="Google Shape;706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4" name="Google Shape;714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3" name="Google Shape;733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" name="Google Shape;1209;g35694cd56_01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0" name="Google Shape;1210;g35694cd56_01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59045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02E2B-5E4B-4F78-A1FC-3BA12C90E5C7}" type="datetimeFigureOut">
              <a:rPr lang="en-IN" smtClean="0"/>
              <a:t>15-12-2021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319822111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02E2B-5E4B-4F78-A1FC-3BA12C90E5C7}" type="datetimeFigureOut">
              <a:rPr lang="en-IN" smtClean="0"/>
              <a:t>15-12-2021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236284193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02E2B-5E4B-4F78-A1FC-3BA12C90E5C7}" type="datetimeFigureOut">
              <a:rPr lang="en-IN" smtClean="0"/>
              <a:t>15-12-2021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72666965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chemeClr val="dk2"/>
        </a:solidFill>
        <a:effectLst/>
      </p:bgPr>
    </p:bg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2"/>
          <p:cNvSpPr txBox="1">
            <a:spLocks noGrp="1"/>
          </p:cNvSpPr>
          <p:nvPr>
            <p:ph type="ctrTitle"/>
          </p:nvPr>
        </p:nvSpPr>
        <p:spPr>
          <a:xfrm>
            <a:off x="1886450" y="1639950"/>
            <a:ext cx="5371200" cy="1711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495030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Subtitle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3"/>
          <p:cNvSpPr txBox="1">
            <a:spLocks noGrp="1"/>
          </p:cNvSpPr>
          <p:nvPr>
            <p:ph type="ctrTitle"/>
          </p:nvPr>
        </p:nvSpPr>
        <p:spPr>
          <a:xfrm>
            <a:off x="2112400" y="1583350"/>
            <a:ext cx="49194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11" name="Google Shape;111;p3"/>
          <p:cNvSpPr txBox="1">
            <a:spLocks noGrp="1"/>
          </p:cNvSpPr>
          <p:nvPr>
            <p:ph type="subTitle" idx="1"/>
          </p:nvPr>
        </p:nvSpPr>
        <p:spPr>
          <a:xfrm>
            <a:off x="2112400" y="2840052"/>
            <a:ext cx="49194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678553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with big pattern">
  <p:cSld name="Blank with big pattern"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12"/>
          <p:cNvSpPr txBox="1">
            <a:spLocks noGrp="1"/>
          </p:cNvSpPr>
          <p:nvPr>
            <p:ph type="sldNum" idx="12"/>
          </p:nvPr>
        </p:nvSpPr>
        <p:spPr>
          <a:xfrm>
            <a:off x="4297625" y="4749850"/>
            <a:ext cx="548700" cy="276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341344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solidFill>
          <a:schemeClr val="accent5"/>
        </a:solidFill>
        <a:effectLst/>
      </p:bgPr>
    </p:bg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4"/>
          <p:cNvSpPr txBox="1">
            <a:spLocks noGrp="1"/>
          </p:cNvSpPr>
          <p:nvPr>
            <p:ph type="body" idx="1"/>
          </p:nvPr>
        </p:nvSpPr>
        <p:spPr>
          <a:xfrm>
            <a:off x="2052200" y="1253925"/>
            <a:ext cx="5039700" cy="2675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57200" algn="ctr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3600"/>
              <a:buFont typeface="Amatic SC"/>
              <a:buChar char="✘"/>
              <a:defRPr sz="3600" b="1">
                <a:latin typeface="Amatic SC"/>
                <a:ea typeface="Amatic SC"/>
                <a:cs typeface="Amatic SC"/>
                <a:sym typeface="Amatic SC"/>
              </a:defRPr>
            </a:lvl1pPr>
            <a:lvl2pPr marL="914400" lvl="1" indent="-457200" algn="ctr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3600"/>
              <a:buFont typeface="Amatic SC"/>
              <a:buChar char="✗"/>
              <a:defRPr sz="3600" b="1">
                <a:latin typeface="Amatic SC"/>
                <a:ea typeface="Amatic SC"/>
                <a:cs typeface="Amatic SC"/>
                <a:sym typeface="Amatic SC"/>
              </a:defRPr>
            </a:lvl2pPr>
            <a:lvl3pPr marL="1371600" lvl="2" indent="-457200" algn="ctr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3600"/>
              <a:buFont typeface="Amatic SC"/>
              <a:buChar char="✗"/>
              <a:defRPr sz="3600" b="1">
                <a:latin typeface="Amatic SC"/>
                <a:ea typeface="Amatic SC"/>
                <a:cs typeface="Amatic SC"/>
                <a:sym typeface="Amatic SC"/>
              </a:defRPr>
            </a:lvl3pPr>
            <a:lvl4pPr marL="1828800" lvl="3" indent="-457200" algn="ctr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3600"/>
              <a:buFont typeface="Amatic SC"/>
              <a:buChar char="✗"/>
              <a:defRPr sz="3600" b="1">
                <a:latin typeface="Amatic SC"/>
                <a:ea typeface="Amatic SC"/>
                <a:cs typeface="Amatic SC"/>
                <a:sym typeface="Amatic SC"/>
              </a:defRPr>
            </a:lvl4pPr>
            <a:lvl5pPr marL="2286000" lvl="4" indent="-457200" algn="ctr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3600"/>
              <a:buFont typeface="Amatic SC"/>
              <a:buChar char="✗"/>
              <a:defRPr sz="3600" b="1">
                <a:latin typeface="Amatic SC"/>
                <a:ea typeface="Amatic SC"/>
                <a:cs typeface="Amatic SC"/>
                <a:sym typeface="Amatic SC"/>
              </a:defRPr>
            </a:lvl5pPr>
            <a:lvl6pPr marL="2743200" lvl="5" indent="-457200" algn="ctr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3600"/>
              <a:buFont typeface="Amatic SC"/>
              <a:buChar char="✗"/>
              <a:defRPr sz="3600" b="1">
                <a:latin typeface="Amatic SC"/>
                <a:ea typeface="Amatic SC"/>
                <a:cs typeface="Amatic SC"/>
                <a:sym typeface="Amatic SC"/>
              </a:defRPr>
            </a:lvl6pPr>
            <a:lvl7pPr marL="3200400" lvl="6" indent="-457200" algn="ctr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3600"/>
              <a:buFont typeface="Amatic SC"/>
              <a:buChar char="✗"/>
              <a:defRPr sz="3600" b="1">
                <a:latin typeface="Amatic SC"/>
                <a:ea typeface="Amatic SC"/>
                <a:cs typeface="Amatic SC"/>
                <a:sym typeface="Amatic SC"/>
              </a:defRPr>
            </a:lvl7pPr>
            <a:lvl8pPr marL="3657600" lvl="7" indent="-457200" algn="ctr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3600"/>
              <a:buFont typeface="Amatic SC"/>
              <a:buChar char="✗"/>
              <a:defRPr sz="3600" b="1">
                <a:latin typeface="Amatic SC"/>
                <a:ea typeface="Amatic SC"/>
                <a:cs typeface="Amatic SC"/>
                <a:sym typeface="Amatic SC"/>
              </a:defRPr>
            </a:lvl8pPr>
            <a:lvl9pPr marL="4114800" lvl="8" indent="-457200" algn="ctr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3600"/>
              <a:buFont typeface="Amatic SC"/>
              <a:buChar char="✗"/>
              <a:defRPr sz="3600" b="1"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endParaRPr/>
          </a:p>
        </p:txBody>
      </p:sp>
      <p:sp>
        <p:nvSpPr>
          <p:cNvPr id="240" name="Google Shape;240;p4"/>
          <p:cNvSpPr txBox="1">
            <a:spLocks noGrp="1"/>
          </p:cNvSpPr>
          <p:nvPr>
            <p:ph type="sldNum" idx="12"/>
          </p:nvPr>
        </p:nvSpPr>
        <p:spPr>
          <a:xfrm>
            <a:off x="4297625" y="4749850"/>
            <a:ext cx="548700" cy="276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3809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smtClean="0"/>
              <a:t>12/15/2021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12212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02E2B-5E4B-4F78-A1FC-3BA12C90E5C7}" type="datetimeFigureOut">
              <a:rPr lang="en-IN" smtClean="0"/>
              <a:t>15-12-2021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052080336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02E2B-5E4B-4F78-A1FC-3BA12C90E5C7}" type="datetimeFigureOut">
              <a:rPr lang="en-IN" smtClean="0"/>
              <a:t>15-12-2021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294610498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02E2B-5E4B-4F78-A1FC-3BA12C90E5C7}" type="datetimeFigureOut">
              <a:rPr lang="en-IN" smtClean="0"/>
              <a:t>15-12-2021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301295475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02E2B-5E4B-4F78-A1FC-3BA12C90E5C7}" type="datetimeFigureOut">
              <a:rPr lang="en-IN" smtClean="0"/>
              <a:t>15-12-2021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08983262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02E2B-5E4B-4F78-A1FC-3BA12C90E5C7}" type="datetimeFigureOut">
              <a:rPr lang="en-IN" smtClean="0"/>
              <a:t>15-12-2021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454386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02E2B-5E4B-4F78-A1FC-3BA12C90E5C7}" type="datetimeFigureOut">
              <a:rPr lang="en-IN" smtClean="0"/>
              <a:t>15-12-2021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113328852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02E2B-5E4B-4F78-A1FC-3BA12C90E5C7}" type="datetimeFigureOut">
              <a:rPr lang="en-IN" smtClean="0"/>
              <a:t>15-12-2021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639691181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702E2B-5E4B-4F78-A1FC-3BA12C90E5C7}" type="datetimeFigureOut">
              <a:rPr lang="en-IN" smtClean="0"/>
              <a:t>15-12-2021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746965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  <p:sldLayoutId id="2147483738" r:id="rId13"/>
    <p:sldLayoutId id="2147483739" r:id="rId14"/>
    <p:sldLayoutId id="2147483740" r:id="rId15"/>
  </p:sldLayoutIdLst>
  <p:transition>
    <p:fade thruBlk="1"/>
  </p:transition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www.atlassian.com/software/jira/download." TargetMode="Externa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prometheus.io/download/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comments" Target="../comments/comment1.xml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www.docker.com/products/docker-desktop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p13"/>
          <p:cNvSpPr txBox="1">
            <a:spLocks noGrp="1"/>
          </p:cNvSpPr>
          <p:nvPr>
            <p:ph type="ctrTitle"/>
          </p:nvPr>
        </p:nvSpPr>
        <p:spPr>
          <a:xfrm>
            <a:off x="1652484" y="1482234"/>
            <a:ext cx="6002958" cy="1711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latin typeface="Algerian" panose="04020705040A02060702" pitchFamily="82" charset="0"/>
              </a:rPr>
              <a:t>Capstone project Presentation </a:t>
            </a:r>
            <a:endParaRPr sz="4800" dirty="0">
              <a:latin typeface="Algerian" panose="04020705040A02060702" pitchFamily="82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en-IN" sz="6000" dirty="0">
                <a:solidFill>
                  <a:schemeClr val="accent4"/>
                </a:solidFill>
              </a:rPr>
              <a:t>2.</a:t>
            </a:r>
          </a:p>
          <a:p>
            <a:pPr marL="0" lvl="0" indent="0">
              <a:buNone/>
            </a:pPr>
            <a:r>
              <a:rPr lang="en-IN" sz="6000" dirty="0"/>
              <a:t>      Jira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p:pic>
        <p:nvPicPr>
          <p:cNvPr id="1030" name="Picture 6" descr="Validating software development tools used for GxP and MedDev - Radbee">
            <a:extLst>
              <a:ext uri="{FF2B5EF4-FFF2-40B4-BE49-F238E27FC236}">
                <a16:creationId xmlns:a16="http://schemas.microsoft.com/office/drawing/2014/main" id="{A902DEBE-8C4D-4D57-8F6A-C6C8057121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8977" y="1883317"/>
            <a:ext cx="2619863" cy="163741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4010369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691233" y="350874"/>
            <a:ext cx="7591529" cy="4398975"/>
          </a:xfrm>
        </p:spPr>
        <p:txBody>
          <a:bodyPr/>
          <a:lstStyle/>
          <a:p>
            <a:pPr algn="l">
              <a:buSzPct val="92000"/>
              <a:buFont typeface="Wingdings" panose="05000000000000000000" pitchFamily="2" charset="2"/>
              <a:buChar char="Ø"/>
            </a:pPr>
            <a:r>
              <a:rPr lang="en-GB" sz="2000" b="0" i="0" dirty="0">
                <a:solidFill>
                  <a:schemeClr val="tx2">
                    <a:lumMod val="1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Software application used for issue tracking and project management.</a:t>
            </a:r>
          </a:p>
          <a:p>
            <a:pPr algn="l">
              <a:buSzPct val="92000"/>
              <a:buFont typeface="Wingdings" panose="05000000000000000000" pitchFamily="2" charset="2"/>
              <a:buChar char="Ø"/>
            </a:pPr>
            <a:r>
              <a:rPr lang="en-GB" sz="2000" b="0" i="0" dirty="0">
                <a:solidFill>
                  <a:schemeClr val="tx2">
                    <a:lumMod val="1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Developed by the Australian software company Atlassian.</a:t>
            </a:r>
          </a:p>
          <a:p>
            <a:pPr algn="l">
              <a:buSzPct val="92000"/>
              <a:buFont typeface="Wingdings" panose="05000000000000000000" pitchFamily="2" charset="2"/>
              <a:buChar char="Ø"/>
            </a:pPr>
            <a:r>
              <a:rPr lang="en-GB" sz="2000" b="0" i="0" dirty="0">
                <a:solidFill>
                  <a:schemeClr val="tx2">
                    <a:lumMod val="1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Widely used by agile development teams to track bugs, stories, epics, and other tasks</a:t>
            </a:r>
            <a:r>
              <a:rPr lang="en-GB" sz="2000" b="0" i="0" dirty="0">
                <a:solidFill>
                  <a:srgbClr val="6A6E7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l">
              <a:buSzPct val="92000"/>
              <a:buFont typeface="Wingdings" panose="05000000000000000000" pitchFamily="2" charset="2"/>
              <a:buChar char="Ø"/>
            </a:pPr>
            <a:r>
              <a:rPr lang="en-GB" sz="2000" b="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Pure java based application and supports all </a:t>
            </a:r>
            <a:r>
              <a:rPr lang="en-GB" sz="2400" b="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OS</a:t>
            </a:r>
          </a:p>
          <a:p>
            <a:pPr marL="0" indent="0" algn="l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80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JIRA Installation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800"/>
              </a:spcAft>
              <a:buSzPct val="95000"/>
              <a:buFont typeface="Wingdings" panose="05000000000000000000" pitchFamily="2" charset="2"/>
              <a:buChar char="Ø"/>
            </a:pPr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Take the following link to install JIRA </a:t>
            </a:r>
            <a:r>
              <a:rPr lang="en-IN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https://www.atlassian.com/software/jira/download.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algn="l">
              <a:buNone/>
            </a:pPr>
            <a:endParaRPr lang="en-GB" sz="2000" b="0" i="0" dirty="0">
              <a:solidFill>
                <a:srgbClr val="6A6E72"/>
              </a:solidFill>
              <a:effectLst/>
              <a:latin typeface="Amatic SC" panose="00000500000000000000" pitchFamily="2" charset="-79"/>
              <a:cs typeface="Amatic SC" panose="00000500000000000000" pitchFamily="2" charset="-79"/>
            </a:endParaRPr>
          </a:p>
          <a:p>
            <a:endParaRPr lang="en-IN" sz="2400" dirty="0">
              <a:latin typeface="Amatic SC" panose="00000500000000000000" pitchFamily="2" charset="-79"/>
              <a:cs typeface="Amatic SC" panose="00000500000000000000" pitchFamily="2" charset="-79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FB718C-A9C8-488C-9BD8-0F0103842ED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61" t="33173" r="21203" b="15970"/>
          <a:stretch/>
        </p:blipFill>
        <p:spPr bwMode="auto">
          <a:xfrm>
            <a:off x="691233" y="3084394"/>
            <a:ext cx="3469005" cy="148399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2DC6390-6E60-4D2E-A401-846F6509DC1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74" t="25693" r="26046" b="21216"/>
          <a:stretch/>
        </p:blipFill>
        <p:spPr bwMode="auto">
          <a:xfrm>
            <a:off x="4983762" y="3084394"/>
            <a:ext cx="3469005" cy="148399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642556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ECCC98B-D784-47CF-A6FF-D241FC01F2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9697" y="658502"/>
            <a:ext cx="7346982" cy="4091348"/>
          </a:xfrm>
        </p:spPr>
        <p:txBody>
          <a:bodyPr/>
          <a:lstStyle/>
          <a:p>
            <a:pPr marL="457200" lvl="1" indent="0" algn="l">
              <a:lnSpc>
                <a:spcPct val="107000"/>
              </a:lnSpc>
              <a:spcAft>
                <a:spcPts val="800"/>
              </a:spcAft>
              <a:buNone/>
            </a:pP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34FA4B0-83F5-4ECB-A447-20527D8976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779497-65D4-465F-976E-01347FB73A2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0" t="9288" b="10406"/>
          <a:stretch/>
        </p:blipFill>
        <p:spPr bwMode="auto">
          <a:xfrm>
            <a:off x="433049" y="608516"/>
            <a:ext cx="2849977" cy="166006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D849A7F-9E3B-4CE7-9ABD-ABF948A1D27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20" t="10492" r="25330" b="24103"/>
          <a:stretch/>
        </p:blipFill>
        <p:spPr bwMode="auto">
          <a:xfrm>
            <a:off x="3589452" y="602491"/>
            <a:ext cx="2656044" cy="168621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830E15E-6650-466D-A7A2-310856BB097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6873" y="602491"/>
            <a:ext cx="2661027" cy="16682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E7A256-8A96-40DC-962F-5094A2C8829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2" t="14101" b="13667"/>
          <a:stretch/>
        </p:blipFill>
        <p:spPr bwMode="auto">
          <a:xfrm>
            <a:off x="433049" y="2843870"/>
            <a:ext cx="2661027" cy="181061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DAEF7D1-7907-4376-9518-E8C41C62123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56" t="13757" r="22138" b="15590"/>
          <a:stretch/>
        </p:blipFill>
        <p:spPr bwMode="auto">
          <a:xfrm>
            <a:off x="3481026" y="2876095"/>
            <a:ext cx="2764470" cy="177838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7AC0D1-5B91-463B-AF53-2FF2C8DC570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43" t="14450" r="19360" b="14657"/>
          <a:stretch/>
        </p:blipFill>
        <p:spPr bwMode="auto">
          <a:xfrm>
            <a:off x="6436873" y="2859982"/>
            <a:ext cx="2661028" cy="192544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B06A91B-4063-41E1-B9AD-DE99D50F4EB8}"/>
              </a:ext>
            </a:extLst>
          </p:cNvPr>
          <p:cNvSpPr txBox="1"/>
          <p:nvPr/>
        </p:nvSpPr>
        <p:spPr>
          <a:xfrm>
            <a:off x="3629764" y="233159"/>
            <a:ext cx="2170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Create an account</a:t>
            </a:r>
            <a:endParaRPr lang="en-IN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E95326-8191-4140-8766-D37418AAE382}"/>
              </a:ext>
            </a:extLst>
          </p:cNvPr>
          <p:cNvSpPr txBox="1"/>
          <p:nvPr/>
        </p:nvSpPr>
        <p:spPr>
          <a:xfrm>
            <a:off x="6606141" y="232343"/>
            <a:ext cx="20892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Generate License</a:t>
            </a:r>
          </a:p>
          <a:p>
            <a:endParaRPr lang="en-IN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72DA9F0-3400-47C2-826A-E1F38536A110}"/>
              </a:ext>
            </a:extLst>
          </p:cNvPr>
          <p:cNvSpPr txBox="1"/>
          <p:nvPr/>
        </p:nvSpPr>
        <p:spPr>
          <a:xfrm>
            <a:off x="46099" y="2425338"/>
            <a:ext cx="36372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Confirm to install the license key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08F5C46-AB49-4F25-B3E0-750EC9CC16AE}"/>
              </a:ext>
            </a:extLst>
          </p:cNvPr>
          <p:cNvSpPr txBox="1"/>
          <p:nvPr/>
        </p:nvSpPr>
        <p:spPr>
          <a:xfrm>
            <a:off x="3687661" y="2416294"/>
            <a:ext cx="20955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Setup in progress</a:t>
            </a:r>
          </a:p>
          <a:p>
            <a:endParaRPr lang="en-IN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B1F947B-D8DE-4906-B948-4A9A92C1D8DD}"/>
              </a:ext>
            </a:extLst>
          </p:cNvPr>
          <p:cNvSpPr txBox="1"/>
          <p:nvPr/>
        </p:nvSpPr>
        <p:spPr>
          <a:xfrm>
            <a:off x="6440580" y="2461989"/>
            <a:ext cx="26536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Jira is ready to use now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D215E3A-D073-42A6-96EC-4DC12988B6E2}"/>
              </a:ext>
            </a:extLst>
          </p:cNvPr>
          <p:cNvSpPr txBox="1"/>
          <p:nvPr/>
        </p:nvSpPr>
        <p:spPr>
          <a:xfrm>
            <a:off x="914399" y="220853"/>
            <a:ext cx="1440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JIRA setup</a:t>
            </a:r>
            <a:endParaRPr lang="en-IN" dirty="0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FBBA19C7-DEAC-4A6B-8DDC-6190EEF3BD6D}"/>
              </a:ext>
            </a:extLst>
          </p:cNvPr>
          <p:cNvSpPr/>
          <p:nvPr/>
        </p:nvSpPr>
        <p:spPr>
          <a:xfrm>
            <a:off x="3167493" y="1271542"/>
            <a:ext cx="515884" cy="27037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34BDCF65-78F1-4CE0-B885-80B3A4E8AFCD}"/>
              </a:ext>
            </a:extLst>
          </p:cNvPr>
          <p:cNvSpPr/>
          <p:nvPr/>
        </p:nvSpPr>
        <p:spPr>
          <a:xfrm>
            <a:off x="6178931" y="1293872"/>
            <a:ext cx="515884" cy="27037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1456A5B6-59CF-4D47-A9B4-7EAF65524A12}"/>
              </a:ext>
            </a:extLst>
          </p:cNvPr>
          <p:cNvSpPr/>
          <p:nvPr/>
        </p:nvSpPr>
        <p:spPr>
          <a:xfrm>
            <a:off x="-14278" y="3535771"/>
            <a:ext cx="515884" cy="27037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37FD0585-750C-4950-AC66-609F5E579671}"/>
              </a:ext>
            </a:extLst>
          </p:cNvPr>
          <p:cNvSpPr/>
          <p:nvPr/>
        </p:nvSpPr>
        <p:spPr>
          <a:xfrm>
            <a:off x="3073568" y="3535771"/>
            <a:ext cx="515884" cy="27037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35EFC4FB-458D-4BA0-83E1-848685D36641}"/>
              </a:ext>
            </a:extLst>
          </p:cNvPr>
          <p:cNvSpPr/>
          <p:nvPr/>
        </p:nvSpPr>
        <p:spPr>
          <a:xfrm>
            <a:off x="6178931" y="3611125"/>
            <a:ext cx="515884" cy="27037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349035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08E6C26-00EA-4F72-9E85-74CEA948AE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93214" y="528810"/>
            <a:ext cx="8020280" cy="4098274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GB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JIRA </a:t>
            </a:r>
            <a:r>
              <a:rPr lang="en-GB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</a:t>
            </a:r>
          </a:p>
          <a:p>
            <a:pPr marL="0" indent="0" algn="l">
              <a:buNone/>
            </a:pPr>
            <a:r>
              <a:rPr lang="en-GB" sz="2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Collection of issues</a:t>
            </a:r>
          </a:p>
          <a:p>
            <a:pPr marL="0" indent="0" algn="l">
              <a:buNone/>
            </a:pPr>
            <a:endParaRPr lang="en-GB" sz="18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l">
              <a:buNone/>
            </a:pPr>
            <a:r>
              <a:rPr lang="en-GB" sz="1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Types:</a:t>
            </a:r>
          </a:p>
          <a:p>
            <a:pPr marL="457200" lvl="1" indent="0" algn="l">
              <a:buNone/>
            </a:pPr>
            <a:r>
              <a:rPr lang="en-GB" sz="1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Software development project</a:t>
            </a:r>
          </a:p>
          <a:p>
            <a:pPr marL="457200" lvl="1" indent="0" algn="l">
              <a:buNone/>
            </a:pPr>
            <a:r>
              <a:rPr lang="en-GB" sz="1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Marketing project</a:t>
            </a:r>
          </a:p>
          <a:p>
            <a:pPr marL="457200" lvl="1" indent="0" algn="l">
              <a:buNone/>
            </a:pPr>
            <a:r>
              <a:rPr lang="en-GB" sz="1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Help desk tracking project</a:t>
            </a:r>
          </a:p>
          <a:p>
            <a:pPr marL="457200" lvl="1" indent="0" algn="l">
              <a:buNone/>
            </a:pPr>
            <a:r>
              <a:rPr lang="en-GB" sz="1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Leave request management project</a:t>
            </a:r>
          </a:p>
          <a:p>
            <a:pPr marL="457200" lvl="1" indent="0" algn="l">
              <a:buNone/>
            </a:pPr>
            <a:r>
              <a:rPr lang="en-GB" sz="1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Employee performance system</a:t>
            </a:r>
          </a:p>
          <a:p>
            <a:pPr marL="0" indent="0">
              <a:buNone/>
            </a:pPr>
            <a:r>
              <a:rPr lang="en-GB" sz="2400" dirty="0"/>
              <a:t> </a:t>
            </a:r>
            <a:endParaRPr lang="en-IN" sz="24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83761B2-1B90-455C-9258-F92912538DA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85FC77-3831-4ACA-91FA-5F21D14B5A1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4" t="9670" r="1209" b="23443"/>
          <a:stretch/>
        </p:blipFill>
        <p:spPr bwMode="auto">
          <a:xfrm>
            <a:off x="5246720" y="1122332"/>
            <a:ext cx="3530010" cy="160152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0CA3849-41E4-446A-BB48-45B4DC3841F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75" t="24636" r="17535" b="16305"/>
          <a:stretch/>
        </p:blipFill>
        <p:spPr>
          <a:xfrm>
            <a:off x="5246720" y="2985072"/>
            <a:ext cx="3625702" cy="1903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7973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BCDCC43-23BA-44C8-8843-A7B7CABE2B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6791" y="442016"/>
            <a:ext cx="6761667" cy="3493922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GB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JIRA </a:t>
            </a:r>
            <a:r>
              <a:rPr lang="en-GB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ISSUES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GB" sz="2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Track bug or issue that underlies the project.</a:t>
            </a:r>
            <a:endParaRPr lang="en-GB" sz="24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GB" sz="2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Displays all type of items that can be created &amp;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GB" sz="2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tracked via JIRA testing tool</a:t>
            </a:r>
            <a:endParaRPr lang="en-GB" sz="24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GB" sz="2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issue can be dependent on the organization and requirements.</a:t>
            </a:r>
          </a:p>
          <a:p>
            <a:pPr marL="0" indent="0" algn="l">
              <a:buNone/>
            </a:pPr>
            <a:endParaRPr lang="en-GB" sz="24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6C956F5-B07D-45F2-A26E-DCE7D2EE1AB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19FC44-BF65-4557-840F-B7D7CF6F2F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0729" y="2663689"/>
            <a:ext cx="6071191" cy="2086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9279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0BDE290-C8FC-4DA6-983E-0B1530FE97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71870" y="393650"/>
            <a:ext cx="5911702" cy="3903598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GB" sz="32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JIRA </a:t>
            </a:r>
            <a:r>
              <a:rPr lang="en-GB" sz="2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Workflow</a:t>
            </a:r>
          </a:p>
          <a:p>
            <a:pPr marL="0" indent="0">
              <a:buNone/>
            </a:pPr>
            <a:r>
              <a:rPr lang="en-GB" sz="2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Set of statuses and transitions that an issue goes</a:t>
            </a:r>
          </a:p>
          <a:p>
            <a:pPr marL="0" indent="0">
              <a:buNone/>
            </a:pPr>
            <a:r>
              <a:rPr lang="en-GB" sz="2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through during its life cycle.</a:t>
            </a:r>
          </a:p>
          <a:p>
            <a:pPr marL="0" indent="0" algn="l">
              <a:buNone/>
            </a:pPr>
            <a:r>
              <a:rPr lang="en-GB" sz="2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indent="0" algn="l">
              <a:buNone/>
            </a:pPr>
            <a:r>
              <a:rPr lang="en-GB" sz="2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Main stages</a:t>
            </a:r>
          </a:p>
          <a:p>
            <a:pPr lvl="1" algn="l">
              <a:buFont typeface="Arial" panose="020B0604020202020204" pitchFamily="34" charset="0"/>
              <a:buChar char="•"/>
            </a:pPr>
            <a:r>
              <a:rPr lang="en-GB" sz="2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Open Issue                              </a:t>
            </a:r>
          </a:p>
          <a:p>
            <a:pPr lvl="1" algn="l">
              <a:buFont typeface="Arial" panose="020B0604020202020204" pitchFamily="34" charset="0"/>
              <a:buChar char="•"/>
            </a:pPr>
            <a:r>
              <a:rPr lang="en-GB" sz="2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Resolved Issue</a:t>
            </a:r>
          </a:p>
          <a:p>
            <a:pPr lvl="1" algn="l">
              <a:buFont typeface="Arial" panose="020B0604020202020204" pitchFamily="34" charset="0"/>
              <a:buChar char="•"/>
            </a:pPr>
            <a:r>
              <a:rPr lang="en-GB" sz="2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InProgress Issue</a:t>
            </a:r>
          </a:p>
          <a:p>
            <a:pPr lvl="1" algn="l">
              <a:buFont typeface="Arial" panose="020B0604020202020204" pitchFamily="34" charset="0"/>
              <a:buChar char="•"/>
            </a:pPr>
            <a:r>
              <a:rPr lang="en-GB" sz="2000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ReOpened</a:t>
            </a:r>
            <a:r>
              <a:rPr lang="en-GB" sz="2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Issue</a:t>
            </a:r>
          </a:p>
          <a:p>
            <a:pPr lvl="1" algn="l">
              <a:buFont typeface="Arial" panose="020B0604020202020204" pitchFamily="34" charset="0"/>
              <a:buChar char="•"/>
            </a:pPr>
            <a:r>
              <a:rPr lang="en-GB" sz="2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Close Issue</a:t>
            </a:r>
          </a:p>
          <a:p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67ED2E2-2720-4D4D-A0DE-0CB8BDECADF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  <p:pic>
        <p:nvPicPr>
          <p:cNvPr id="4" name="Picture 4" descr="Working with workflows | Administering Jira applications Data Center and  Server 8.20 | Atlassian Documentation">
            <a:extLst>
              <a:ext uri="{FF2B5EF4-FFF2-40B4-BE49-F238E27FC236}">
                <a16:creationId xmlns:a16="http://schemas.microsoft.com/office/drawing/2014/main" id="{707FD19D-96B2-4988-AD83-2725EB6C5D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44" t="5130" r="6267" b="6481"/>
          <a:stretch/>
        </p:blipFill>
        <p:spPr bwMode="auto">
          <a:xfrm>
            <a:off x="3649039" y="1737008"/>
            <a:ext cx="4899538" cy="2917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74253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  <p:grpSp>
        <p:nvGrpSpPr>
          <p:cNvPr id="4" name="Google Shape;1434;p49">
            <a:extLst>
              <a:ext uri="{FF2B5EF4-FFF2-40B4-BE49-F238E27FC236}">
                <a16:creationId xmlns:a16="http://schemas.microsoft.com/office/drawing/2014/main" id="{20C57914-F48E-4823-AE2E-649B742FDE44}"/>
              </a:ext>
            </a:extLst>
          </p:cNvPr>
          <p:cNvGrpSpPr/>
          <p:nvPr/>
        </p:nvGrpSpPr>
        <p:grpSpPr>
          <a:xfrm>
            <a:off x="2372379" y="1753817"/>
            <a:ext cx="4529470" cy="2679779"/>
            <a:chOff x="6506504" y="937343"/>
            <a:chExt cx="744273" cy="793950"/>
          </a:xfrm>
        </p:grpSpPr>
        <p:sp>
          <p:nvSpPr>
            <p:cNvPr id="5" name="Google Shape;1435;p49">
              <a:extLst>
                <a:ext uri="{FF2B5EF4-FFF2-40B4-BE49-F238E27FC236}">
                  <a16:creationId xmlns:a16="http://schemas.microsoft.com/office/drawing/2014/main" id="{C5FE5813-0860-44E3-A639-89E1F935C078}"/>
                </a:ext>
              </a:extLst>
            </p:cNvPr>
            <p:cNvSpPr/>
            <p:nvPr/>
          </p:nvSpPr>
          <p:spPr>
            <a:xfrm>
              <a:off x="6666683" y="1079385"/>
              <a:ext cx="422268" cy="171940"/>
            </a:xfrm>
            <a:custGeom>
              <a:avLst/>
              <a:gdLst/>
              <a:ahLst/>
              <a:cxnLst/>
              <a:rect l="l" t="t" r="r" b="b"/>
              <a:pathLst>
                <a:path w="2085276" h="859701" extrusionOk="0">
                  <a:moveTo>
                    <a:pt x="2085276" y="859701"/>
                  </a:moveTo>
                  <a:cubicBezTo>
                    <a:pt x="2064893" y="746925"/>
                    <a:pt x="2027047" y="641516"/>
                    <a:pt x="1974723" y="545821"/>
                  </a:cubicBezTo>
                  <a:lnTo>
                    <a:pt x="1952816" y="507721"/>
                  </a:lnTo>
                  <a:cubicBezTo>
                    <a:pt x="1535303" y="-176492"/>
                    <a:pt x="577914" y="-161950"/>
                    <a:pt x="140271" y="507721"/>
                  </a:cubicBezTo>
                  <a:lnTo>
                    <a:pt x="116523" y="545821"/>
                  </a:lnTo>
                  <a:cubicBezTo>
                    <a:pt x="57721" y="643421"/>
                    <a:pt x="18098" y="749783"/>
                    <a:pt x="0" y="859701"/>
                  </a:cubicBezTo>
                  <a:lnTo>
                    <a:pt x="2085276" y="85970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CORE</a:t>
              </a:r>
              <a:endParaRPr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" name="Google Shape;1436;p49">
              <a:extLst>
                <a:ext uri="{FF2B5EF4-FFF2-40B4-BE49-F238E27FC236}">
                  <a16:creationId xmlns:a16="http://schemas.microsoft.com/office/drawing/2014/main" id="{B6F4C2BC-00B8-4F12-BE12-C996EFD88D6E}"/>
                </a:ext>
              </a:extLst>
            </p:cNvPr>
            <p:cNvSpPr/>
            <p:nvPr/>
          </p:nvSpPr>
          <p:spPr>
            <a:xfrm>
              <a:off x="6664423" y="1259933"/>
              <a:ext cx="427985" cy="171450"/>
            </a:xfrm>
            <a:custGeom>
              <a:avLst/>
              <a:gdLst/>
              <a:ahLst/>
              <a:cxnLst/>
              <a:rect l="l" t="t" r="r" b="b"/>
              <a:pathLst>
                <a:path w="2113506" h="857250" extrusionOk="0">
                  <a:moveTo>
                    <a:pt x="3910" y="178753"/>
                  </a:moveTo>
                  <a:cubicBezTo>
                    <a:pt x="22706" y="451485"/>
                    <a:pt x="153833" y="652844"/>
                    <a:pt x="287056" y="857250"/>
                  </a:cubicBezTo>
                  <a:lnTo>
                    <a:pt x="1834170" y="857250"/>
                  </a:lnTo>
                  <a:cubicBezTo>
                    <a:pt x="1971457" y="654495"/>
                    <a:pt x="2109316" y="461137"/>
                    <a:pt x="2113316" y="178753"/>
                  </a:cubicBezTo>
                  <a:lnTo>
                    <a:pt x="2113507" y="140653"/>
                  </a:lnTo>
                  <a:cubicBezTo>
                    <a:pt x="2112935" y="92710"/>
                    <a:pt x="2109125" y="45784"/>
                    <a:pt x="2102585" y="0"/>
                  </a:cubicBezTo>
                  <a:lnTo>
                    <a:pt x="5815" y="0"/>
                  </a:lnTo>
                  <a:cubicBezTo>
                    <a:pt x="-1170" y="58991"/>
                    <a:pt x="-1932" y="118872"/>
                    <a:pt x="3910" y="17875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FEATURES OF</a:t>
              </a:r>
              <a:endParaRPr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1437;p49">
              <a:extLst>
                <a:ext uri="{FF2B5EF4-FFF2-40B4-BE49-F238E27FC236}">
                  <a16:creationId xmlns:a16="http://schemas.microsoft.com/office/drawing/2014/main" id="{072E16E9-9364-4339-9318-EC1191DFF0A5}"/>
                </a:ext>
              </a:extLst>
            </p:cNvPr>
            <p:cNvSpPr/>
            <p:nvPr/>
          </p:nvSpPr>
          <p:spPr>
            <a:xfrm>
              <a:off x="6727642" y="1439988"/>
              <a:ext cx="303068" cy="171348"/>
            </a:xfrm>
            <a:custGeom>
              <a:avLst/>
              <a:gdLst/>
              <a:ahLst/>
              <a:cxnLst/>
              <a:rect l="l" t="t" r="r" b="b"/>
              <a:pathLst>
                <a:path w="1496631" h="856741" extrusionOk="0">
                  <a:moveTo>
                    <a:pt x="0" y="0"/>
                  </a:moveTo>
                  <a:cubicBezTo>
                    <a:pt x="63500" y="97853"/>
                    <a:pt x="125984" y="197485"/>
                    <a:pt x="175451" y="306896"/>
                  </a:cubicBezTo>
                  <a:lnTo>
                    <a:pt x="191071" y="344996"/>
                  </a:lnTo>
                  <a:cubicBezTo>
                    <a:pt x="230060" y="445262"/>
                    <a:pt x="254762" y="554419"/>
                    <a:pt x="254762" y="679895"/>
                  </a:cubicBezTo>
                  <a:cubicBezTo>
                    <a:pt x="254762" y="777558"/>
                    <a:pt x="333946" y="856742"/>
                    <a:pt x="431610" y="856742"/>
                  </a:cubicBezTo>
                  <a:lnTo>
                    <a:pt x="1080960" y="856742"/>
                  </a:lnTo>
                  <a:cubicBezTo>
                    <a:pt x="1189609" y="856488"/>
                    <a:pt x="1267206" y="763143"/>
                    <a:pt x="1257808" y="656653"/>
                  </a:cubicBezTo>
                  <a:cubicBezTo>
                    <a:pt x="1257808" y="539178"/>
                    <a:pt x="1277874" y="437261"/>
                    <a:pt x="1310259" y="344996"/>
                  </a:cubicBezTo>
                  <a:lnTo>
                    <a:pt x="1324483" y="306896"/>
                  </a:lnTo>
                  <a:cubicBezTo>
                    <a:pt x="1370775" y="194501"/>
                    <a:pt x="1432687" y="95567"/>
                    <a:pt x="149663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JIRA</a:t>
              </a:r>
              <a:endParaRPr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8" name="Google Shape;1438;p49">
              <a:extLst>
                <a:ext uri="{FF2B5EF4-FFF2-40B4-BE49-F238E27FC236}">
                  <a16:creationId xmlns:a16="http://schemas.microsoft.com/office/drawing/2014/main" id="{74376EC9-0ECD-484F-B9FB-535D509416E8}"/>
                </a:ext>
              </a:extLst>
            </p:cNvPr>
            <p:cNvGrpSpPr/>
            <p:nvPr/>
          </p:nvGrpSpPr>
          <p:grpSpPr>
            <a:xfrm>
              <a:off x="6506504" y="937343"/>
              <a:ext cx="744273" cy="793950"/>
              <a:chOff x="6565437" y="1588001"/>
              <a:chExt cx="744273" cy="793950"/>
            </a:xfrm>
          </p:grpSpPr>
          <p:sp>
            <p:nvSpPr>
              <p:cNvPr id="9" name="Google Shape;1439;p49">
                <a:extLst>
                  <a:ext uri="{FF2B5EF4-FFF2-40B4-BE49-F238E27FC236}">
                    <a16:creationId xmlns:a16="http://schemas.microsoft.com/office/drawing/2014/main" id="{0E105742-4C5A-4938-B69E-92420D0AA805}"/>
                  </a:ext>
                </a:extLst>
              </p:cNvPr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" name="Google Shape;1440;p49">
                <a:extLst>
                  <a:ext uri="{FF2B5EF4-FFF2-40B4-BE49-F238E27FC236}">
                    <a16:creationId xmlns:a16="http://schemas.microsoft.com/office/drawing/2014/main" id="{9C9DB1A9-0860-4142-A5B5-58CA1FC0B219}"/>
                  </a:ext>
                </a:extLst>
              </p:cNvPr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" name="Google Shape;1441;p49">
                <a:extLst>
                  <a:ext uri="{FF2B5EF4-FFF2-40B4-BE49-F238E27FC236}">
                    <a16:creationId xmlns:a16="http://schemas.microsoft.com/office/drawing/2014/main" id="{0739AB47-7C70-4FC3-B8E0-C4075F831AAE}"/>
                  </a:ext>
                </a:extLst>
              </p:cNvPr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" name="Google Shape;1442;p49">
                <a:extLst>
                  <a:ext uri="{FF2B5EF4-FFF2-40B4-BE49-F238E27FC236}">
                    <a16:creationId xmlns:a16="http://schemas.microsoft.com/office/drawing/2014/main" id="{1862A7C0-7B12-4961-8F98-9341A754D3F5}"/>
                  </a:ext>
                </a:extLst>
              </p:cNvPr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" name="Google Shape;1443;p49">
                <a:extLst>
                  <a:ext uri="{FF2B5EF4-FFF2-40B4-BE49-F238E27FC236}">
                    <a16:creationId xmlns:a16="http://schemas.microsoft.com/office/drawing/2014/main" id="{294B930B-AC73-495D-98CC-EC4F134BB12C}"/>
                  </a:ext>
                </a:extLst>
              </p:cNvPr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" name="Google Shape;1444;p49">
                <a:extLst>
                  <a:ext uri="{FF2B5EF4-FFF2-40B4-BE49-F238E27FC236}">
                    <a16:creationId xmlns:a16="http://schemas.microsoft.com/office/drawing/2014/main" id="{D1F75D3F-8237-499A-82B8-1A55E4B56E70}"/>
                  </a:ext>
                </a:extLst>
              </p:cNvPr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" name="Google Shape;1445;p49">
                <a:extLst>
                  <a:ext uri="{FF2B5EF4-FFF2-40B4-BE49-F238E27FC236}">
                    <a16:creationId xmlns:a16="http://schemas.microsoft.com/office/drawing/2014/main" id="{93C82446-EDA1-45E1-801A-8DF2E5533720}"/>
                  </a:ext>
                </a:extLst>
              </p:cNvPr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" name="Google Shape;1446;p49">
                <a:extLst>
                  <a:ext uri="{FF2B5EF4-FFF2-40B4-BE49-F238E27FC236}">
                    <a16:creationId xmlns:a16="http://schemas.microsoft.com/office/drawing/2014/main" id="{28A0854B-51F4-4C26-B4DC-7B6FE4CB4073}"/>
                  </a:ext>
                </a:extLst>
              </p:cNvPr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" name="Google Shape;1447;p49">
                <a:extLst>
                  <a:ext uri="{FF2B5EF4-FFF2-40B4-BE49-F238E27FC236}">
                    <a16:creationId xmlns:a16="http://schemas.microsoft.com/office/drawing/2014/main" id="{8CFD928D-7CAF-481D-B24D-957417998FD0}"/>
                  </a:ext>
                </a:extLst>
              </p:cNvPr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" name="Google Shape;1448;p49">
                <a:extLst>
                  <a:ext uri="{FF2B5EF4-FFF2-40B4-BE49-F238E27FC236}">
                    <a16:creationId xmlns:a16="http://schemas.microsoft.com/office/drawing/2014/main" id="{22586B90-870C-4E62-8E8B-BB051DB1CADE}"/>
                  </a:ext>
                </a:extLst>
              </p:cNvPr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53023846-1B0A-4F29-9638-7066F1CFF02D}"/>
              </a:ext>
            </a:extLst>
          </p:cNvPr>
          <p:cNvSpPr txBox="1"/>
          <p:nvPr/>
        </p:nvSpPr>
        <p:spPr>
          <a:xfrm>
            <a:off x="1751856" y="1736785"/>
            <a:ext cx="10807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Multilingual</a:t>
            </a:r>
            <a:endParaRPr lang="en-IN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0695815-F3B6-40B1-A0F3-4AC034E23163}"/>
              </a:ext>
            </a:extLst>
          </p:cNvPr>
          <p:cNvSpPr txBox="1"/>
          <p:nvPr/>
        </p:nvSpPr>
        <p:spPr>
          <a:xfrm>
            <a:off x="-6818" y="2764531"/>
            <a:ext cx="21355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Scale with Team Growth</a:t>
            </a:r>
            <a:endParaRPr lang="en-IN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5502FF6-4824-4DEB-8C75-F50DE186066F}"/>
              </a:ext>
            </a:extLst>
          </p:cNvPr>
          <p:cNvSpPr txBox="1"/>
          <p:nvPr/>
        </p:nvSpPr>
        <p:spPr>
          <a:xfrm>
            <a:off x="4183173" y="1103246"/>
            <a:ext cx="914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Boards</a:t>
            </a:r>
            <a:endParaRPr lang="en-IN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5CC212D-1D4F-4906-A437-74C2A83BFF2C}"/>
              </a:ext>
            </a:extLst>
          </p:cNvPr>
          <p:cNvSpPr txBox="1"/>
          <p:nvPr/>
        </p:nvSpPr>
        <p:spPr>
          <a:xfrm>
            <a:off x="6231249" y="1690317"/>
            <a:ext cx="11608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Notifications</a:t>
            </a:r>
            <a:endParaRPr lang="en-IN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1A15DB0-3B1B-4D6D-B668-6B01E04F880F}"/>
              </a:ext>
            </a:extLst>
          </p:cNvPr>
          <p:cNvSpPr txBox="1"/>
          <p:nvPr/>
        </p:nvSpPr>
        <p:spPr>
          <a:xfrm>
            <a:off x="7135502" y="2722303"/>
            <a:ext cx="8114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Reports</a:t>
            </a:r>
            <a:endParaRPr lang="en-IN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9E6B2A8-9FB1-4714-8C7A-24055B16393D}"/>
              </a:ext>
            </a:extLst>
          </p:cNvPr>
          <p:cNvSpPr txBox="1"/>
          <p:nvPr/>
        </p:nvSpPr>
        <p:spPr>
          <a:xfrm>
            <a:off x="1742239" y="3878015"/>
            <a:ext cx="11705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Task Details</a:t>
            </a:r>
            <a:endParaRPr lang="en-IN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B7278C3-4DE2-40F1-BC56-87AA8C8CF72F}"/>
              </a:ext>
            </a:extLst>
          </p:cNvPr>
          <p:cNvSpPr txBox="1"/>
          <p:nvPr/>
        </p:nvSpPr>
        <p:spPr>
          <a:xfrm>
            <a:off x="6231249" y="3866567"/>
            <a:ext cx="13099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Power Search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158034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p19"/>
          <p:cNvSpPr/>
          <p:nvPr/>
        </p:nvSpPr>
        <p:spPr>
          <a:xfrm>
            <a:off x="640213" y="1657614"/>
            <a:ext cx="416822" cy="405044"/>
          </a:xfrm>
          <a:custGeom>
            <a:avLst/>
            <a:gdLst/>
            <a:ahLst/>
            <a:cxnLst/>
            <a:rect l="l" t="t" r="r" b="b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739" name="Google Shape;739;p19"/>
          <p:cNvSpPr/>
          <p:nvPr/>
        </p:nvSpPr>
        <p:spPr>
          <a:xfrm rot="2487045">
            <a:off x="3989895" y="2239026"/>
            <a:ext cx="296567" cy="288187"/>
          </a:xfrm>
          <a:custGeom>
            <a:avLst/>
            <a:gdLst/>
            <a:ahLst/>
            <a:cxnLst/>
            <a:rect l="l" t="t" r="r" b="b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740" name="Google Shape;740;p19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sp>
        <p:nvSpPr>
          <p:cNvPr id="741" name="Google Shape;741;p19"/>
          <p:cNvSpPr txBox="1">
            <a:spLocks noGrp="1"/>
          </p:cNvSpPr>
          <p:nvPr>
            <p:ph type="ctrTitle" idx="4294967295"/>
          </p:nvPr>
        </p:nvSpPr>
        <p:spPr>
          <a:xfrm>
            <a:off x="0" y="2589213"/>
            <a:ext cx="6146800" cy="839787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 algn="ctr"/>
            <a:r>
              <a:rPr lang="en-IN" sz="6000" dirty="0">
                <a:solidFill>
                  <a:schemeClr val="accent4"/>
                </a:solidFill>
              </a:rPr>
              <a:t>3.</a:t>
            </a:r>
            <a:br>
              <a:rPr lang="en-IN" sz="6000" dirty="0">
                <a:solidFill>
                  <a:schemeClr val="accent4"/>
                </a:solidFill>
              </a:rPr>
            </a:br>
            <a:r>
              <a:rPr lang="en-IN" sz="6000" dirty="0"/>
              <a:t>Prometheus</a:t>
            </a:r>
            <a:endParaRPr sz="6000" dirty="0">
              <a:solidFill>
                <a:schemeClr val="lt1"/>
              </a:solidFill>
            </a:endParaRPr>
          </a:p>
        </p:txBody>
      </p:sp>
      <p:pic>
        <p:nvPicPr>
          <p:cNvPr id="9" name="Picture 2" descr="Container monitoring system Prometheus gets a major update - SiliconANGLE">
            <a:extLst>
              <a:ext uri="{FF2B5EF4-FFF2-40B4-BE49-F238E27FC236}">
                <a16:creationId xmlns:a16="http://schemas.microsoft.com/office/drawing/2014/main" id="{818A67BD-29B8-4A7E-A7A8-9778ED7D15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7882" y="2249617"/>
            <a:ext cx="2479964" cy="1518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133A34-0DB5-494B-BDBB-271A64CF8FAA}"/>
              </a:ext>
            </a:extLst>
          </p:cNvPr>
          <p:cNvSpPr txBox="1"/>
          <p:nvPr/>
        </p:nvSpPr>
        <p:spPr>
          <a:xfrm>
            <a:off x="173182" y="429491"/>
            <a:ext cx="8492836" cy="4924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q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Open Source monitoring and alerting system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q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Alerting rules can be created within Prometheus and configure to send custom alerts to Alert manager.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q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Metrics-based time series database, designed for white-box monitoring.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q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Most Prometheus components are written in Go (Some are also written in Java, Python, and Ruby).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q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 is a statically typed, compiled programming language designed at Google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q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Prometheus is a monitoring and alerting tool which works along with Grafana</a:t>
            </a:r>
          </a:p>
          <a:p>
            <a:endParaRPr lang="en-IN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48324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24BC51D-4853-4029-B81B-4E812E5EC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  <p:grpSp>
        <p:nvGrpSpPr>
          <p:cNvPr id="3" name="Google Shape;1665;p49">
            <a:extLst>
              <a:ext uri="{FF2B5EF4-FFF2-40B4-BE49-F238E27FC236}">
                <a16:creationId xmlns:a16="http://schemas.microsoft.com/office/drawing/2014/main" id="{EAFC1F71-B66F-414B-AF84-EE4BED86873C}"/>
              </a:ext>
            </a:extLst>
          </p:cNvPr>
          <p:cNvGrpSpPr/>
          <p:nvPr/>
        </p:nvGrpSpPr>
        <p:grpSpPr>
          <a:xfrm>
            <a:off x="259047" y="1627909"/>
            <a:ext cx="8528222" cy="2424545"/>
            <a:chOff x="3042485" y="5594633"/>
            <a:chExt cx="2338404" cy="510557"/>
          </a:xfrm>
        </p:grpSpPr>
        <p:sp>
          <p:nvSpPr>
            <p:cNvPr id="4" name="Google Shape;1666;p49">
              <a:extLst>
                <a:ext uri="{FF2B5EF4-FFF2-40B4-BE49-F238E27FC236}">
                  <a16:creationId xmlns:a16="http://schemas.microsoft.com/office/drawing/2014/main" id="{9CBA6852-0900-4289-9AC7-307D63C4712B}"/>
                </a:ext>
              </a:extLst>
            </p:cNvPr>
            <p:cNvSpPr/>
            <p:nvPr/>
          </p:nvSpPr>
          <p:spPr>
            <a:xfrm>
              <a:off x="3042485" y="5917507"/>
              <a:ext cx="441566" cy="174555"/>
            </a:xfrm>
            <a:prstGeom prst="ellipse">
              <a:avLst/>
            </a:pr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-IN" sz="1400" dirty="0"/>
                <a:t>Simple operation</a:t>
              </a: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" name="Google Shape;1667;p49">
              <a:extLst>
                <a:ext uri="{FF2B5EF4-FFF2-40B4-BE49-F238E27FC236}">
                  <a16:creationId xmlns:a16="http://schemas.microsoft.com/office/drawing/2014/main" id="{EF3F033D-57D8-4E27-9A2B-8F989E4771A9}"/>
                </a:ext>
              </a:extLst>
            </p:cNvPr>
            <p:cNvSpPr/>
            <p:nvPr/>
          </p:nvSpPr>
          <p:spPr>
            <a:xfrm>
              <a:off x="3110865" y="5594633"/>
              <a:ext cx="441566" cy="174555"/>
            </a:xfrm>
            <a:prstGeom prst="ellipse">
              <a:avLst/>
            </a:pr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>
                <a:buClr>
                  <a:schemeClr val="dk1"/>
                </a:buClr>
                <a:buSzPts val="1400"/>
              </a:pPr>
              <a:r>
                <a:rPr lang="en-IN" sz="1400" dirty="0"/>
                <a:t>Dimensional data</a:t>
              </a: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" name="Google Shape;1668;p49">
              <a:extLst>
                <a:ext uri="{FF2B5EF4-FFF2-40B4-BE49-F238E27FC236}">
                  <a16:creationId xmlns:a16="http://schemas.microsoft.com/office/drawing/2014/main" id="{9E74CD27-EA61-4CED-957A-70CA7CD0E20E}"/>
                </a:ext>
              </a:extLst>
            </p:cNvPr>
            <p:cNvSpPr/>
            <p:nvPr/>
          </p:nvSpPr>
          <p:spPr>
            <a:xfrm>
              <a:off x="3591976" y="5917507"/>
              <a:ext cx="441566" cy="187683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algn="ctr">
                <a:buClr>
                  <a:schemeClr val="dk1"/>
                </a:buClr>
                <a:buSzPts val="1400"/>
              </a:pPr>
              <a:r>
                <a:rPr lang="en-IN" sz="1400" dirty="0"/>
                <a:t>Precise alerting</a:t>
              </a: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1669;p49">
              <a:extLst>
                <a:ext uri="{FF2B5EF4-FFF2-40B4-BE49-F238E27FC236}">
                  <a16:creationId xmlns:a16="http://schemas.microsoft.com/office/drawing/2014/main" id="{67207EA0-FF31-4EB4-B6F0-5EE76379FF6F}"/>
                </a:ext>
              </a:extLst>
            </p:cNvPr>
            <p:cNvSpPr/>
            <p:nvPr/>
          </p:nvSpPr>
          <p:spPr>
            <a:xfrm>
              <a:off x="3760620" y="5594633"/>
              <a:ext cx="466173" cy="186718"/>
            </a:xfrm>
            <a:prstGeom prst="ellipse">
              <a:avLst/>
            </a:pr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algn="ctr">
                <a:buClr>
                  <a:schemeClr val="dk1"/>
                </a:buClr>
                <a:buSzPts val="1400"/>
              </a:pPr>
              <a:r>
                <a:rPr lang="en-IN" sz="1400" dirty="0"/>
                <a:t>Powerful queries</a:t>
              </a: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Google Shape;1670;p49">
              <a:extLst>
                <a:ext uri="{FF2B5EF4-FFF2-40B4-BE49-F238E27FC236}">
                  <a16:creationId xmlns:a16="http://schemas.microsoft.com/office/drawing/2014/main" id="{492A2D6A-C874-4DA9-9078-F27A2C16CAEB}"/>
                </a:ext>
              </a:extLst>
            </p:cNvPr>
            <p:cNvSpPr/>
            <p:nvPr/>
          </p:nvSpPr>
          <p:spPr>
            <a:xfrm>
              <a:off x="4141467" y="5917507"/>
              <a:ext cx="441566" cy="187683"/>
            </a:xfrm>
            <a:prstGeom prst="ellipse">
              <a:avLst/>
            </a:pr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-IN" sz="1400" dirty="0"/>
                <a:t>Many client libraries</a:t>
              </a: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Google Shape;1671;p49">
              <a:extLst>
                <a:ext uri="{FF2B5EF4-FFF2-40B4-BE49-F238E27FC236}">
                  <a16:creationId xmlns:a16="http://schemas.microsoft.com/office/drawing/2014/main" id="{7F8A03AD-18CB-42D5-98B3-779363CD2C9C}"/>
                </a:ext>
              </a:extLst>
            </p:cNvPr>
            <p:cNvSpPr/>
            <p:nvPr/>
          </p:nvSpPr>
          <p:spPr>
            <a:xfrm>
              <a:off x="4371480" y="5594633"/>
              <a:ext cx="466173" cy="186718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algn="ctr">
                <a:buClr>
                  <a:schemeClr val="dk1"/>
                </a:buClr>
                <a:buSzPts val="1400"/>
              </a:pPr>
              <a:r>
                <a:rPr lang="en-IN" sz="1400" dirty="0"/>
                <a:t>Great visualisation</a:t>
              </a: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" name="Google Shape;1672;p49">
              <a:extLst>
                <a:ext uri="{FF2B5EF4-FFF2-40B4-BE49-F238E27FC236}">
                  <a16:creationId xmlns:a16="http://schemas.microsoft.com/office/drawing/2014/main" id="{C9BE2470-E59A-45EA-98B5-FEF21F28855D}"/>
                </a:ext>
              </a:extLst>
            </p:cNvPr>
            <p:cNvSpPr/>
            <p:nvPr/>
          </p:nvSpPr>
          <p:spPr>
            <a:xfrm>
              <a:off x="4691892" y="5917507"/>
              <a:ext cx="466173" cy="187683"/>
            </a:xfrm>
            <a:prstGeom prst="ellipse">
              <a:avLst/>
            </a:pr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algn="ctr">
                <a:buClr>
                  <a:schemeClr val="dk1"/>
                </a:buClr>
                <a:buSzPts val="1400"/>
              </a:pPr>
              <a:r>
                <a:rPr lang="en-IN" sz="1400" dirty="0"/>
                <a:t>Many integrations</a:t>
              </a: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Google Shape;1673;p49">
              <a:extLst>
                <a:ext uri="{FF2B5EF4-FFF2-40B4-BE49-F238E27FC236}">
                  <a16:creationId xmlns:a16="http://schemas.microsoft.com/office/drawing/2014/main" id="{4E099BFB-B6F5-425F-9BB3-63CAF6B92E03}"/>
                </a:ext>
              </a:extLst>
            </p:cNvPr>
            <p:cNvSpPr/>
            <p:nvPr/>
          </p:nvSpPr>
          <p:spPr>
            <a:xfrm>
              <a:off x="4899022" y="5594633"/>
              <a:ext cx="481867" cy="174555"/>
            </a:xfrm>
            <a:prstGeom prst="ellipse">
              <a:avLst/>
            </a:pr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algn="ctr">
                <a:buClr>
                  <a:schemeClr val="dk1"/>
                </a:buClr>
                <a:buSzPts val="1400"/>
              </a:pPr>
              <a:r>
                <a:rPr lang="en-IN" sz="1400" dirty="0"/>
                <a:t>Efficient storage</a:t>
              </a: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1674;p49">
              <a:extLst>
                <a:ext uri="{FF2B5EF4-FFF2-40B4-BE49-F238E27FC236}">
                  <a16:creationId xmlns:a16="http://schemas.microsoft.com/office/drawing/2014/main" id="{1EC24D58-BB35-4972-9FFA-AE53F8F08123}"/>
                </a:ext>
              </a:extLst>
            </p:cNvPr>
            <p:cNvSpPr/>
            <p:nvPr/>
          </p:nvSpPr>
          <p:spPr>
            <a:xfrm>
              <a:off x="3210195" y="5762654"/>
              <a:ext cx="174555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128" y="0"/>
                  </a:moveTo>
                  <a:cubicBezTo>
                    <a:pt x="115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1675;p49">
              <a:extLst>
                <a:ext uri="{FF2B5EF4-FFF2-40B4-BE49-F238E27FC236}">
                  <a16:creationId xmlns:a16="http://schemas.microsoft.com/office/drawing/2014/main" id="{2A68B5A5-2235-4723-958D-6C0372391EB6}"/>
                </a:ext>
              </a:extLst>
            </p:cNvPr>
            <p:cNvSpPr/>
            <p:nvPr/>
          </p:nvSpPr>
          <p:spPr>
            <a:xfrm>
              <a:off x="3485252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0" y="89"/>
                  </a:moveTo>
                  <a:cubicBezTo>
                    <a:pt x="74" y="102"/>
                    <a:pt x="115" y="143"/>
                    <a:pt x="128" y="217"/>
                  </a:cubicBezTo>
                  <a:cubicBezTo>
                    <a:pt x="145" y="176"/>
                    <a:pt x="177" y="144"/>
                    <a:pt x="217" y="128"/>
                  </a:cubicBezTo>
                  <a:cubicBezTo>
                    <a:pt x="143" y="114"/>
                    <a:pt x="103" y="74"/>
                    <a:pt x="90" y="0"/>
                  </a:cubicBezTo>
                  <a:cubicBezTo>
                    <a:pt x="73" y="40"/>
                    <a:pt x="41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1676;p49">
              <a:extLst>
                <a:ext uri="{FF2B5EF4-FFF2-40B4-BE49-F238E27FC236}">
                  <a16:creationId xmlns:a16="http://schemas.microsoft.com/office/drawing/2014/main" id="{CF1E9C80-7E51-44CF-B405-4A3A0F1B8595}"/>
                </a:ext>
              </a:extLst>
            </p:cNvPr>
            <p:cNvSpPr/>
            <p:nvPr/>
          </p:nvSpPr>
          <p:spPr>
            <a:xfrm>
              <a:off x="3760620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677;p49">
              <a:extLst>
                <a:ext uri="{FF2B5EF4-FFF2-40B4-BE49-F238E27FC236}">
                  <a16:creationId xmlns:a16="http://schemas.microsoft.com/office/drawing/2014/main" id="{6D73C194-574A-4CA1-BC2D-F500C75A2FD7}"/>
                </a:ext>
              </a:extLst>
            </p:cNvPr>
            <p:cNvSpPr/>
            <p:nvPr/>
          </p:nvSpPr>
          <p:spPr>
            <a:xfrm>
              <a:off x="4035365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0" y="89"/>
                  </a:moveTo>
                  <a:cubicBezTo>
                    <a:pt x="74" y="102"/>
                    <a:pt x="114" y="143"/>
                    <a:pt x="127" y="217"/>
                  </a:cubicBezTo>
                  <a:cubicBezTo>
                    <a:pt x="144" y="176"/>
                    <a:pt x="176" y="144"/>
                    <a:pt x="216" y="128"/>
                  </a:cubicBezTo>
                  <a:cubicBezTo>
                    <a:pt x="142" y="114"/>
                    <a:pt x="102" y="74"/>
                    <a:pt x="89" y="0"/>
                  </a:cubicBezTo>
                  <a:cubicBezTo>
                    <a:pt x="72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1678;p49">
              <a:extLst>
                <a:ext uri="{FF2B5EF4-FFF2-40B4-BE49-F238E27FC236}">
                  <a16:creationId xmlns:a16="http://schemas.microsoft.com/office/drawing/2014/main" id="{3F5A5396-973E-407E-ABED-F64F56900026}"/>
                </a:ext>
              </a:extLst>
            </p:cNvPr>
            <p:cNvSpPr/>
            <p:nvPr/>
          </p:nvSpPr>
          <p:spPr>
            <a:xfrm>
              <a:off x="4310111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1679;p49">
              <a:extLst>
                <a:ext uri="{FF2B5EF4-FFF2-40B4-BE49-F238E27FC236}">
                  <a16:creationId xmlns:a16="http://schemas.microsoft.com/office/drawing/2014/main" id="{8160975F-FCE4-4EB7-8C42-AE136B63D860}"/>
                </a:ext>
              </a:extLst>
            </p:cNvPr>
            <p:cNvSpPr/>
            <p:nvPr/>
          </p:nvSpPr>
          <p:spPr>
            <a:xfrm>
              <a:off x="4585167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0" y="89"/>
                  </a:moveTo>
                  <a:cubicBezTo>
                    <a:pt x="74" y="102"/>
                    <a:pt x="114" y="143"/>
                    <a:pt x="128" y="217"/>
                  </a:cubicBezTo>
                  <a:cubicBezTo>
                    <a:pt x="144" y="176"/>
                    <a:pt x="176" y="144"/>
                    <a:pt x="217" y="128"/>
                  </a:cubicBezTo>
                  <a:cubicBezTo>
                    <a:pt x="143" y="114"/>
                    <a:pt x="102" y="74"/>
                    <a:pt x="89" y="0"/>
                  </a:cubicBezTo>
                  <a:cubicBezTo>
                    <a:pt x="73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1680;p49">
              <a:extLst>
                <a:ext uri="{FF2B5EF4-FFF2-40B4-BE49-F238E27FC236}">
                  <a16:creationId xmlns:a16="http://schemas.microsoft.com/office/drawing/2014/main" id="{069304B0-23DD-4DBB-9FD0-07A50F815082}"/>
                </a:ext>
              </a:extLst>
            </p:cNvPr>
            <p:cNvSpPr/>
            <p:nvPr/>
          </p:nvSpPr>
          <p:spPr>
            <a:xfrm>
              <a:off x="4859913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128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53D03C02-A36F-465F-A094-1378ACE915ED}"/>
              </a:ext>
            </a:extLst>
          </p:cNvPr>
          <p:cNvSpPr txBox="1"/>
          <p:nvPr/>
        </p:nvSpPr>
        <p:spPr>
          <a:xfrm>
            <a:off x="174363" y="450912"/>
            <a:ext cx="86975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FEATURES</a:t>
            </a:r>
          </a:p>
        </p:txBody>
      </p:sp>
    </p:spTree>
    <p:extLst>
      <p:ext uri="{BB962C8B-B14F-4D97-AF65-F5344CB8AC3E}">
        <p14:creationId xmlns:p14="http://schemas.microsoft.com/office/powerpoint/2010/main" val="29428994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12400" y="1073727"/>
            <a:ext cx="4919400" cy="2424546"/>
          </a:xfrm>
        </p:spPr>
        <p:txBody>
          <a:bodyPr/>
          <a:lstStyle/>
          <a:p>
            <a:r>
              <a:rPr lang="en-IN" dirty="0">
                <a:latin typeface="Algerian" panose="04020705040A02060702" pitchFamily="82" charset="0"/>
              </a:rPr>
              <a:t>DOCKER</a:t>
            </a:r>
            <a:br>
              <a:rPr lang="en-IN" dirty="0">
                <a:latin typeface="Algerian" panose="04020705040A02060702" pitchFamily="82" charset="0"/>
              </a:rPr>
            </a:br>
            <a:r>
              <a:rPr lang="en-IN" dirty="0">
                <a:latin typeface="Algerian" panose="04020705040A02060702" pitchFamily="82" charset="0"/>
              </a:rPr>
              <a:t>Jira</a:t>
            </a:r>
            <a:br>
              <a:rPr lang="en-IN" dirty="0">
                <a:latin typeface="Algerian" panose="04020705040A02060702" pitchFamily="82" charset="0"/>
              </a:rPr>
            </a:br>
            <a:r>
              <a:rPr lang="en-IN" dirty="0">
                <a:latin typeface="Algerian" panose="04020705040A02060702" pitchFamily="82" charset="0"/>
              </a:rPr>
              <a:t>Prometheus</a:t>
            </a:r>
          </a:p>
        </p:txBody>
      </p:sp>
      <p:grpSp>
        <p:nvGrpSpPr>
          <p:cNvPr id="4" name="Google Shape;1687;p49"/>
          <p:cNvGrpSpPr/>
          <p:nvPr/>
        </p:nvGrpSpPr>
        <p:grpSpPr>
          <a:xfrm>
            <a:off x="6223057" y="1921563"/>
            <a:ext cx="932655" cy="728874"/>
            <a:chOff x="8095060" y="5664590"/>
            <a:chExt cx="497404" cy="594389"/>
          </a:xfrm>
        </p:grpSpPr>
        <p:grpSp>
          <p:nvGrpSpPr>
            <p:cNvPr id="5" name="Google Shape;1688;p49"/>
            <p:cNvGrpSpPr/>
            <p:nvPr/>
          </p:nvGrpSpPr>
          <p:grpSpPr>
            <a:xfrm>
              <a:off x="8095060" y="5969027"/>
              <a:ext cx="497404" cy="289951"/>
              <a:chOff x="8095060" y="5969027"/>
              <a:chExt cx="497404" cy="289951"/>
            </a:xfrm>
          </p:grpSpPr>
          <p:sp>
            <p:nvSpPr>
              <p:cNvPr id="18" name="Google Shape;1689;p49"/>
              <p:cNvSpPr/>
              <p:nvPr/>
            </p:nvSpPr>
            <p:spPr>
              <a:xfrm>
                <a:off x="8095060" y="5969027"/>
                <a:ext cx="497402" cy="248408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6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6"/>
                    </a:lnTo>
                    <a:lnTo>
                      <a:pt x="1170" y="1166"/>
                    </a:lnTo>
                    <a:lnTo>
                      <a:pt x="1754" y="876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4A7D6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" name="Google Shape;1690;p49"/>
              <p:cNvSpPr/>
              <p:nvPr/>
            </p:nvSpPr>
            <p:spPr>
              <a:xfrm>
                <a:off x="8095060" y="6092592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0" y="0"/>
                    </a:moveTo>
                    <a:lnTo>
                      <a:pt x="0" y="197"/>
                    </a:lnTo>
                    <a:lnTo>
                      <a:pt x="1170" y="781"/>
                    </a:lnTo>
                    <a:lnTo>
                      <a:pt x="1170" y="58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E7CC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" name="Google Shape;1691;p49"/>
              <p:cNvSpPr/>
              <p:nvPr/>
            </p:nvSpPr>
            <p:spPr>
              <a:xfrm>
                <a:off x="8343763" y="6092592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1170" y="0"/>
                    </a:moveTo>
                    <a:lnTo>
                      <a:pt x="0" y="582"/>
                    </a:lnTo>
                    <a:lnTo>
                      <a:pt x="0" y="781"/>
                    </a:lnTo>
                    <a:lnTo>
                      <a:pt x="1170" y="197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74EA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" name="Google Shape;1692;p49"/>
            <p:cNvGrpSpPr/>
            <p:nvPr/>
          </p:nvGrpSpPr>
          <p:grpSpPr>
            <a:xfrm>
              <a:off x="8095060" y="5867832"/>
              <a:ext cx="497404" cy="289312"/>
              <a:chOff x="8095060" y="5867832"/>
              <a:chExt cx="497404" cy="289312"/>
            </a:xfrm>
          </p:grpSpPr>
          <p:sp>
            <p:nvSpPr>
              <p:cNvPr id="15" name="Google Shape;1693;p49"/>
              <p:cNvSpPr/>
              <p:nvPr/>
            </p:nvSpPr>
            <p:spPr>
              <a:xfrm>
                <a:off x="8095060" y="5867832"/>
                <a:ext cx="497402" cy="248195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5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1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1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A4C2F4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" name="Google Shape;1694;p49"/>
              <p:cNvSpPr/>
              <p:nvPr/>
            </p:nvSpPr>
            <p:spPr>
              <a:xfrm>
                <a:off x="8095060" y="5990758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0" y="0"/>
                    </a:moveTo>
                    <a:lnTo>
                      <a:pt x="0" y="199"/>
                    </a:lnTo>
                    <a:lnTo>
                      <a:pt x="1170" y="781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D9EE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" name="Google Shape;1695;p49"/>
              <p:cNvSpPr/>
              <p:nvPr/>
            </p:nvSpPr>
            <p:spPr>
              <a:xfrm>
                <a:off x="8343763" y="5990758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1"/>
                    </a:lnTo>
                    <a:lnTo>
                      <a:pt x="1170" y="199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3C7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" name="Google Shape;1696;p49"/>
            <p:cNvGrpSpPr/>
            <p:nvPr/>
          </p:nvGrpSpPr>
          <p:grpSpPr>
            <a:xfrm>
              <a:off x="8095060" y="5765998"/>
              <a:ext cx="497404" cy="289312"/>
              <a:chOff x="8095060" y="5765998"/>
              <a:chExt cx="497404" cy="289312"/>
            </a:xfrm>
          </p:grpSpPr>
          <p:sp>
            <p:nvSpPr>
              <p:cNvPr id="12" name="Google Shape;1697;p49"/>
              <p:cNvSpPr/>
              <p:nvPr/>
            </p:nvSpPr>
            <p:spPr>
              <a:xfrm>
                <a:off x="8095060" y="5765998"/>
                <a:ext cx="497402" cy="248195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5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" name="Google Shape;1698;p49"/>
              <p:cNvSpPr/>
              <p:nvPr/>
            </p:nvSpPr>
            <p:spPr>
              <a:xfrm>
                <a:off x="8095060" y="5889563"/>
                <a:ext cx="248701" cy="165747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78" extrusionOk="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78"/>
                    </a:lnTo>
                    <a:lnTo>
                      <a:pt x="1170" y="5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3C47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" name="Google Shape;1699;p49"/>
              <p:cNvSpPr/>
              <p:nvPr/>
            </p:nvSpPr>
            <p:spPr>
              <a:xfrm>
                <a:off x="8343763" y="5889563"/>
                <a:ext cx="248701" cy="165747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78" extrusionOk="0">
                    <a:moveTo>
                      <a:pt x="1170" y="0"/>
                    </a:moveTo>
                    <a:lnTo>
                      <a:pt x="0" y="581"/>
                    </a:lnTo>
                    <a:lnTo>
                      <a:pt x="0" y="778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" name="Google Shape;1700;p49"/>
            <p:cNvGrpSpPr/>
            <p:nvPr/>
          </p:nvGrpSpPr>
          <p:grpSpPr>
            <a:xfrm>
              <a:off x="8095060" y="5664590"/>
              <a:ext cx="497404" cy="290164"/>
              <a:chOff x="8095060" y="5664590"/>
              <a:chExt cx="497404" cy="290164"/>
            </a:xfrm>
          </p:grpSpPr>
          <p:sp>
            <p:nvSpPr>
              <p:cNvPr id="9" name="Google Shape;1701;p49"/>
              <p:cNvSpPr/>
              <p:nvPr/>
            </p:nvSpPr>
            <p:spPr>
              <a:xfrm>
                <a:off x="8095060" y="5664590"/>
                <a:ext cx="497402" cy="248408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6" extrusionOk="0">
                    <a:moveTo>
                      <a:pt x="1754" y="290"/>
                    </a:moveTo>
                    <a:lnTo>
                      <a:pt x="1170" y="0"/>
                    </a:lnTo>
                    <a:lnTo>
                      <a:pt x="587" y="290"/>
                    </a:lnTo>
                    <a:lnTo>
                      <a:pt x="0" y="582"/>
                    </a:lnTo>
                    <a:lnTo>
                      <a:pt x="587" y="874"/>
                    </a:lnTo>
                    <a:lnTo>
                      <a:pt x="1170" y="1166"/>
                    </a:lnTo>
                    <a:lnTo>
                      <a:pt x="1754" y="874"/>
                    </a:lnTo>
                    <a:lnTo>
                      <a:pt x="2340" y="582"/>
                    </a:lnTo>
                    <a:lnTo>
                      <a:pt x="1754" y="290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" name="Google Shape;1702;p49"/>
              <p:cNvSpPr/>
              <p:nvPr/>
            </p:nvSpPr>
            <p:spPr>
              <a:xfrm>
                <a:off x="8095060" y="5788580"/>
                <a:ext cx="248701" cy="166173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0" extrusionOk="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80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" name="Google Shape;1703;p49"/>
              <p:cNvSpPr/>
              <p:nvPr/>
            </p:nvSpPr>
            <p:spPr>
              <a:xfrm>
                <a:off x="8343763" y="5788580"/>
                <a:ext cx="248701" cy="166173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0" extrusionOk="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0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258058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8A87BF-CF07-4567-BA56-E07207D7C47A}"/>
              </a:ext>
            </a:extLst>
          </p:cNvPr>
          <p:cNvSpPr txBox="1"/>
          <p:nvPr/>
        </p:nvSpPr>
        <p:spPr>
          <a:xfrm>
            <a:off x="145473" y="169532"/>
            <a:ext cx="8666018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CONTINUOUS MONITORING- PROMETHEUS</a:t>
            </a:r>
          </a:p>
          <a:p>
            <a:endParaRPr lang="en-I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20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40ADD36-9105-4AA4-BD95-B960DA5F145A}"/>
              </a:ext>
            </a:extLst>
          </p:cNvPr>
          <p:cNvCxnSpPr>
            <a:cxnSpLocks/>
          </p:cNvCxnSpPr>
          <p:nvPr/>
        </p:nvCxnSpPr>
        <p:spPr>
          <a:xfrm>
            <a:off x="3449782" y="2867891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0BFCB72-7001-4B93-B6DC-3688FA968605}"/>
              </a:ext>
            </a:extLst>
          </p:cNvPr>
          <p:cNvSpPr/>
          <p:nvPr/>
        </p:nvSpPr>
        <p:spPr>
          <a:xfrm>
            <a:off x="1284685" y="1142236"/>
            <a:ext cx="1433946" cy="53340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Application Exception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D0E1EFE8-56BF-440E-A9DA-412517754900}"/>
              </a:ext>
            </a:extLst>
          </p:cNvPr>
          <p:cNvSpPr/>
          <p:nvPr/>
        </p:nvSpPr>
        <p:spPr>
          <a:xfrm>
            <a:off x="6974019" y="3871181"/>
            <a:ext cx="1433946" cy="53340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Storage Spikes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C80A5DD6-1EA2-427F-BCB7-C271F40BAEE1}"/>
              </a:ext>
            </a:extLst>
          </p:cNvPr>
          <p:cNvSpPr/>
          <p:nvPr/>
        </p:nvSpPr>
        <p:spPr>
          <a:xfrm>
            <a:off x="1284685" y="3934691"/>
            <a:ext cx="1433946" cy="53340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Server CPU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F47617F7-738C-463D-BC93-0D70F740BD91}"/>
              </a:ext>
            </a:extLst>
          </p:cNvPr>
          <p:cNvSpPr/>
          <p:nvPr/>
        </p:nvSpPr>
        <p:spPr>
          <a:xfrm>
            <a:off x="6974019" y="1142236"/>
            <a:ext cx="1433946" cy="53340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Memory Usage</a:t>
            </a:r>
          </a:p>
        </p:txBody>
      </p:sp>
      <p:pic>
        <p:nvPicPr>
          <p:cNvPr id="1030" name="Picture 6" descr="Computer round icon Royalty Free Vector Image - VectorStock">
            <a:extLst>
              <a:ext uri="{FF2B5EF4-FFF2-40B4-BE49-F238E27FC236}">
                <a16:creationId xmlns:a16="http://schemas.microsoft.com/office/drawing/2014/main" id="{7686EF3D-8695-4263-8ECC-E97CAAA078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09" t="5253" r="5055" b="12188"/>
          <a:stretch/>
        </p:blipFill>
        <p:spPr bwMode="auto">
          <a:xfrm>
            <a:off x="3567807" y="1605630"/>
            <a:ext cx="2557036" cy="2532251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77395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21</a:t>
            </a:fld>
            <a:endParaRPr lang="en"/>
          </a:p>
        </p:txBody>
      </p:sp>
      <p:sp>
        <p:nvSpPr>
          <p:cNvPr id="3" name="TextBox 2"/>
          <p:cNvSpPr txBox="1"/>
          <p:nvPr/>
        </p:nvSpPr>
        <p:spPr>
          <a:xfrm>
            <a:off x="297873" y="159327"/>
            <a:ext cx="8603672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Setting up Prometheus</a:t>
            </a:r>
          </a:p>
          <a:p>
            <a:pPr algn="ctr"/>
            <a:endParaRPr lang="en-IN" dirty="0">
              <a:latin typeface="Comic Sans MS" panose="030F0702030302020204" pitchFamily="66" charset="0"/>
            </a:endParaRPr>
          </a:p>
          <a:p>
            <a:pPr marL="342900" indent="-342900">
              <a:buAutoNum type="arabicParenR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First launch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grafana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at port 3000.</a:t>
            </a:r>
          </a:p>
          <a:p>
            <a:pPr marL="342900" indent="-342900">
              <a:buAutoNum type="arabicParenR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Download Prometheus from the following link: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https://prometheus.io/download/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342900" indent="-342900">
              <a:buAutoNum type="arabicParenR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Post downloading, open and launch the exe file</a:t>
            </a:r>
          </a:p>
          <a:p>
            <a:pPr marL="342900" indent="-342900">
              <a:buAutoNum type="arabicParenR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 and verify Prometheus in port 9090(localhost:9090)</a:t>
            </a:r>
          </a:p>
          <a:p>
            <a:pPr marL="342900" indent="-342900">
              <a:buAutoNum type="arabicParenR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Setting up environment is completely</a:t>
            </a:r>
          </a:p>
          <a:p>
            <a:pPr marL="342900" indent="-342900">
              <a:buAutoNum type="arabicParenR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Take a sample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Promql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query and paste in Prometheus</a:t>
            </a:r>
          </a:p>
          <a:p>
            <a:pPr marL="342900" indent="-342900">
              <a:buAutoNum type="arabicParenR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Click on run and observe the metrics in the form of tables and graphs</a:t>
            </a:r>
          </a:p>
          <a:p>
            <a:pPr marL="342900" indent="-342900">
              <a:buAutoNum type="arabicParenR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can be used for various applications for monitoring and alerting purposes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3173186"/>
            <a:ext cx="3502780" cy="197031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2572" y="3173186"/>
            <a:ext cx="3502781" cy="1970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8655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22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700" y="239486"/>
            <a:ext cx="4102704" cy="230777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481" y="239485"/>
            <a:ext cx="4238707" cy="230777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481" y="2699657"/>
            <a:ext cx="4238707" cy="238427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701" y="2699657"/>
            <a:ext cx="4102704" cy="2460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1920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23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7929" y="119743"/>
            <a:ext cx="4799392" cy="235131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7468" y="2718298"/>
            <a:ext cx="4799392" cy="2308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3442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p48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sp>
        <p:nvSpPr>
          <p:cNvPr id="1297" name="Google Shape;1297;p48"/>
          <p:cNvSpPr txBox="1">
            <a:spLocks noGrp="1"/>
          </p:cNvSpPr>
          <p:nvPr>
            <p:ph type="body" idx="4294967295"/>
          </p:nvPr>
        </p:nvSpPr>
        <p:spPr>
          <a:xfrm>
            <a:off x="2672316" y="2036522"/>
            <a:ext cx="3799368" cy="107045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IN" sz="5400" dirty="0">
                <a:latin typeface="Algerian" panose="04020705040A02060702" pitchFamily="82" charset="0"/>
              </a:rPr>
              <a:t>Thank you</a:t>
            </a:r>
            <a:endParaRPr sz="5400" dirty="0"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06290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p1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708" name="Google Shape;708;p15"/>
          <p:cNvSpPr txBox="1">
            <a:spLocks noGrp="1"/>
          </p:cNvSpPr>
          <p:nvPr>
            <p:ph type="ctrTitle" idx="4294967295"/>
          </p:nvPr>
        </p:nvSpPr>
        <p:spPr>
          <a:xfrm>
            <a:off x="0" y="33338"/>
            <a:ext cx="6594475" cy="1273175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 dirty="0">
                <a:solidFill>
                  <a:schemeClr val="bg2">
                    <a:lumMod val="25000"/>
                  </a:schemeClr>
                </a:solidFill>
              </a:rPr>
              <a:t>GROUP 2</a:t>
            </a:r>
            <a:endParaRPr sz="60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1" name="Google Shape;1289;p48">
            <a:extLst>
              <a:ext uri="{FF2B5EF4-FFF2-40B4-BE49-F238E27FC236}">
                <a16:creationId xmlns:a16="http://schemas.microsoft.com/office/drawing/2014/main" id="{5225E4C6-A3A1-4F8A-B3D1-E2DAB18619B6}"/>
              </a:ext>
            </a:extLst>
          </p:cNvPr>
          <p:cNvSpPr/>
          <p:nvPr/>
        </p:nvSpPr>
        <p:spPr>
          <a:xfrm>
            <a:off x="3080484" y="2007641"/>
            <a:ext cx="3531681" cy="2372877"/>
          </a:xfrm>
          <a:custGeom>
            <a:avLst/>
            <a:gdLst/>
            <a:ahLst/>
            <a:cxnLst/>
            <a:rect l="l" t="t" r="r" b="b"/>
            <a:pathLst>
              <a:path w="22192" h="21243" extrusionOk="0">
                <a:moveTo>
                  <a:pt x="17812" y="512"/>
                </a:moveTo>
                <a:lnTo>
                  <a:pt x="17909" y="585"/>
                </a:lnTo>
                <a:lnTo>
                  <a:pt x="17958" y="609"/>
                </a:lnTo>
                <a:lnTo>
                  <a:pt x="18031" y="634"/>
                </a:lnTo>
                <a:lnTo>
                  <a:pt x="18201" y="634"/>
                </a:lnTo>
                <a:lnTo>
                  <a:pt x="18396" y="658"/>
                </a:lnTo>
                <a:lnTo>
                  <a:pt x="18566" y="682"/>
                </a:lnTo>
                <a:lnTo>
                  <a:pt x="18712" y="755"/>
                </a:lnTo>
                <a:lnTo>
                  <a:pt x="18858" y="828"/>
                </a:lnTo>
                <a:lnTo>
                  <a:pt x="19004" y="926"/>
                </a:lnTo>
                <a:lnTo>
                  <a:pt x="19126" y="1023"/>
                </a:lnTo>
                <a:lnTo>
                  <a:pt x="19248" y="1145"/>
                </a:lnTo>
                <a:lnTo>
                  <a:pt x="19345" y="1266"/>
                </a:lnTo>
                <a:lnTo>
                  <a:pt x="19442" y="1388"/>
                </a:lnTo>
                <a:lnTo>
                  <a:pt x="19491" y="1558"/>
                </a:lnTo>
                <a:lnTo>
                  <a:pt x="19540" y="1704"/>
                </a:lnTo>
                <a:lnTo>
                  <a:pt x="19564" y="1874"/>
                </a:lnTo>
                <a:lnTo>
                  <a:pt x="19564" y="2045"/>
                </a:lnTo>
                <a:lnTo>
                  <a:pt x="19564" y="2239"/>
                </a:lnTo>
                <a:lnTo>
                  <a:pt x="19515" y="2410"/>
                </a:lnTo>
                <a:lnTo>
                  <a:pt x="19467" y="2580"/>
                </a:lnTo>
                <a:lnTo>
                  <a:pt x="19394" y="2750"/>
                </a:lnTo>
                <a:lnTo>
                  <a:pt x="19296" y="2896"/>
                </a:lnTo>
                <a:lnTo>
                  <a:pt x="19199" y="3018"/>
                </a:lnTo>
                <a:lnTo>
                  <a:pt x="19077" y="3140"/>
                </a:lnTo>
                <a:lnTo>
                  <a:pt x="18956" y="3237"/>
                </a:lnTo>
                <a:lnTo>
                  <a:pt x="18810" y="3334"/>
                </a:lnTo>
                <a:lnTo>
                  <a:pt x="18664" y="3407"/>
                </a:lnTo>
                <a:lnTo>
                  <a:pt x="18347" y="3529"/>
                </a:lnTo>
                <a:lnTo>
                  <a:pt x="18031" y="3602"/>
                </a:lnTo>
                <a:lnTo>
                  <a:pt x="17690" y="3651"/>
                </a:lnTo>
                <a:lnTo>
                  <a:pt x="17350" y="3651"/>
                </a:lnTo>
                <a:lnTo>
                  <a:pt x="17423" y="3553"/>
                </a:lnTo>
                <a:lnTo>
                  <a:pt x="17666" y="3213"/>
                </a:lnTo>
                <a:lnTo>
                  <a:pt x="17885" y="2823"/>
                </a:lnTo>
                <a:lnTo>
                  <a:pt x="17982" y="2629"/>
                </a:lnTo>
                <a:lnTo>
                  <a:pt x="18055" y="2410"/>
                </a:lnTo>
                <a:lnTo>
                  <a:pt x="18128" y="2215"/>
                </a:lnTo>
                <a:lnTo>
                  <a:pt x="18153" y="2020"/>
                </a:lnTo>
                <a:lnTo>
                  <a:pt x="18153" y="1947"/>
                </a:lnTo>
                <a:lnTo>
                  <a:pt x="18104" y="1899"/>
                </a:lnTo>
                <a:lnTo>
                  <a:pt x="18080" y="1850"/>
                </a:lnTo>
                <a:lnTo>
                  <a:pt x="18007" y="1826"/>
                </a:lnTo>
                <a:lnTo>
                  <a:pt x="17958" y="1801"/>
                </a:lnTo>
                <a:lnTo>
                  <a:pt x="17885" y="1801"/>
                </a:lnTo>
                <a:lnTo>
                  <a:pt x="17836" y="1826"/>
                </a:lnTo>
                <a:lnTo>
                  <a:pt x="17788" y="1874"/>
                </a:lnTo>
                <a:lnTo>
                  <a:pt x="17666" y="2020"/>
                </a:lnTo>
                <a:lnTo>
                  <a:pt x="17569" y="2191"/>
                </a:lnTo>
                <a:lnTo>
                  <a:pt x="17374" y="2556"/>
                </a:lnTo>
                <a:lnTo>
                  <a:pt x="17179" y="2896"/>
                </a:lnTo>
                <a:lnTo>
                  <a:pt x="16985" y="3261"/>
                </a:lnTo>
                <a:lnTo>
                  <a:pt x="16912" y="3067"/>
                </a:lnTo>
                <a:lnTo>
                  <a:pt x="16839" y="2848"/>
                </a:lnTo>
                <a:lnTo>
                  <a:pt x="16766" y="2653"/>
                </a:lnTo>
                <a:lnTo>
                  <a:pt x="16741" y="2458"/>
                </a:lnTo>
                <a:lnTo>
                  <a:pt x="16717" y="2239"/>
                </a:lnTo>
                <a:lnTo>
                  <a:pt x="16717" y="2020"/>
                </a:lnTo>
                <a:lnTo>
                  <a:pt x="16741" y="1801"/>
                </a:lnTo>
                <a:lnTo>
                  <a:pt x="16766" y="1582"/>
                </a:lnTo>
                <a:lnTo>
                  <a:pt x="16814" y="1436"/>
                </a:lnTo>
                <a:lnTo>
                  <a:pt x="16887" y="1315"/>
                </a:lnTo>
                <a:lnTo>
                  <a:pt x="16960" y="1169"/>
                </a:lnTo>
                <a:lnTo>
                  <a:pt x="17033" y="1047"/>
                </a:lnTo>
                <a:lnTo>
                  <a:pt x="17252" y="828"/>
                </a:lnTo>
                <a:lnTo>
                  <a:pt x="17496" y="658"/>
                </a:lnTo>
                <a:lnTo>
                  <a:pt x="17642" y="585"/>
                </a:lnTo>
                <a:lnTo>
                  <a:pt x="17812" y="512"/>
                </a:lnTo>
                <a:close/>
                <a:moveTo>
                  <a:pt x="5111" y="1582"/>
                </a:moveTo>
                <a:lnTo>
                  <a:pt x="5159" y="1655"/>
                </a:lnTo>
                <a:lnTo>
                  <a:pt x="5232" y="1704"/>
                </a:lnTo>
                <a:lnTo>
                  <a:pt x="5305" y="1728"/>
                </a:lnTo>
                <a:lnTo>
                  <a:pt x="5403" y="1704"/>
                </a:lnTo>
                <a:lnTo>
                  <a:pt x="5573" y="1655"/>
                </a:lnTo>
                <a:lnTo>
                  <a:pt x="5719" y="1631"/>
                </a:lnTo>
                <a:lnTo>
                  <a:pt x="5987" y="1631"/>
                </a:lnTo>
                <a:lnTo>
                  <a:pt x="6133" y="1680"/>
                </a:lnTo>
                <a:lnTo>
                  <a:pt x="6230" y="1753"/>
                </a:lnTo>
                <a:lnTo>
                  <a:pt x="6352" y="1850"/>
                </a:lnTo>
                <a:lnTo>
                  <a:pt x="6473" y="1996"/>
                </a:lnTo>
                <a:lnTo>
                  <a:pt x="6595" y="2264"/>
                </a:lnTo>
                <a:lnTo>
                  <a:pt x="6717" y="2531"/>
                </a:lnTo>
                <a:lnTo>
                  <a:pt x="6790" y="2799"/>
                </a:lnTo>
                <a:lnTo>
                  <a:pt x="6838" y="3091"/>
                </a:lnTo>
                <a:lnTo>
                  <a:pt x="6887" y="3286"/>
                </a:lnTo>
                <a:lnTo>
                  <a:pt x="6887" y="3456"/>
                </a:lnTo>
                <a:lnTo>
                  <a:pt x="6863" y="3626"/>
                </a:lnTo>
                <a:lnTo>
                  <a:pt x="6814" y="3797"/>
                </a:lnTo>
                <a:lnTo>
                  <a:pt x="6765" y="3943"/>
                </a:lnTo>
                <a:lnTo>
                  <a:pt x="6692" y="4064"/>
                </a:lnTo>
                <a:lnTo>
                  <a:pt x="6595" y="4186"/>
                </a:lnTo>
                <a:lnTo>
                  <a:pt x="6473" y="4308"/>
                </a:lnTo>
                <a:lnTo>
                  <a:pt x="6303" y="4040"/>
                </a:lnTo>
                <a:lnTo>
                  <a:pt x="6133" y="3797"/>
                </a:lnTo>
                <a:lnTo>
                  <a:pt x="5987" y="3529"/>
                </a:lnTo>
                <a:lnTo>
                  <a:pt x="5865" y="3261"/>
                </a:lnTo>
                <a:lnTo>
                  <a:pt x="5816" y="3164"/>
                </a:lnTo>
                <a:lnTo>
                  <a:pt x="5719" y="2994"/>
                </a:lnTo>
                <a:lnTo>
                  <a:pt x="5670" y="2921"/>
                </a:lnTo>
                <a:lnTo>
                  <a:pt x="5597" y="2872"/>
                </a:lnTo>
                <a:lnTo>
                  <a:pt x="5524" y="2848"/>
                </a:lnTo>
                <a:lnTo>
                  <a:pt x="5476" y="2896"/>
                </a:lnTo>
                <a:lnTo>
                  <a:pt x="5403" y="2969"/>
                </a:lnTo>
                <a:lnTo>
                  <a:pt x="5378" y="3067"/>
                </a:lnTo>
                <a:lnTo>
                  <a:pt x="5378" y="3164"/>
                </a:lnTo>
                <a:lnTo>
                  <a:pt x="5378" y="3261"/>
                </a:lnTo>
                <a:lnTo>
                  <a:pt x="5451" y="3456"/>
                </a:lnTo>
                <a:lnTo>
                  <a:pt x="5524" y="3626"/>
                </a:lnTo>
                <a:lnTo>
                  <a:pt x="5768" y="4089"/>
                </a:lnTo>
                <a:lnTo>
                  <a:pt x="6035" y="4551"/>
                </a:lnTo>
                <a:lnTo>
                  <a:pt x="5768" y="4624"/>
                </a:lnTo>
                <a:lnTo>
                  <a:pt x="5451" y="4648"/>
                </a:lnTo>
                <a:lnTo>
                  <a:pt x="5257" y="4648"/>
                </a:lnTo>
                <a:lnTo>
                  <a:pt x="5086" y="4624"/>
                </a:lnTo>
                <a:lnTo>
                  <a:pt x="4940" y="4600"/>
                </a:lnTo>
                <a:lnTo>
                  <a:pt x="4794" y="4551"/>
                </a:lnTo>
                <a:lnTo>
                  <a:pt x="4673" y="4478"/>
                </a:lnTo>
                <a:lnTo>
                  <a:pt x="4551" y="4381"/>
                </a:lnTo>
                <a:lnTo>
                  <a:pt x="4429" y="4308"/>
                </a:lnTo>
                <a:lnTo>
                  <a:pt x="4356" y="4186"/>
                </a:lnTo>
                <a:lnTo>
                  <a:pt x="4259" y="4064"/>
                </a:lnTo>
                <a:lnTo>
                  <a:pt x="4186" y="3943"/>
                </a:lnTo>
                <a:lnTo>
                  <a:pt x="4137" y="3821"/>
                </a:lnTo>
                <a:lnTo>
                  <a:pt x="4089" y="3675"/>
                </a:lnTo>
                <a:lnTo>
                  <a:pt x="4064" y="3505"/>
                </a:lnTo>
                <a:lnTo>
                  <a:pt x="4064" y="3359"/>
                </a:lnTo>
                <a:lnTo>
                  <a:pt x="4064" y="3188"/>
                </a:lnTo>
                <a:lnTo>
                  <a:pt x="4089" y="3018"/>
                </a:lnTo>
                <a:lnTo>
                  <a:pt x="4137" y="2775"/>
                </a:lnTo>
                <a:lnTo>
                  <a:pt x="4210" y="2556"/>
                </a:lnTo>
                <a:lnTo>
                  <a:pt x="4308" y="2337"/>
                </a:lnTo>
                <a:lnTo>
                  <a:pt x="4429" y="2142"/>
                </a:lnTo>
                <a:lnTo>
                  <a:pt x="4551" y="1972"/>
                </a:lnTo>
                <a:lnTo>
                  <a:pt x="4721" y="1801"/>
                </a:lnTo>
                <a:lnTo>
                  <a:pt x="4916" y="1680"/>
                </a:lnTo>
                <a:lnTo>
                  <a:pt x="5111" y="1582"/>
                </a:lnTo>
                <a:close/>
                <a:moveTo>
                  <a:pt x="12532" y="7544"/>
                </a:moveTo>
                <a:lnTo>
                  <a:pt x="12264" y="7568"/>
                </a:lnTo>
                <a:lnTo>
                  <a:pt x="11997" y="7593"/>
                </a:lnTo>
                <a:lnTo>
                  <a:pt x="11753" y="7641"/>
                </a:lnTo>
                <a:lnTo>
                  <a:pt x="11486" y="7690"/>
                </a:lnTo>
                <a:lnTo>
                  <a:pt x="11218" y="7763"/>
                </a:lnTo>
                <a:lnTo>
                  <a:pt x="10975" y="7885"/>
                </a:lnTo>
                <a:lnTo>
                  <a:pt x="10926" y="7933"/>
                </a:lnTo>
                <a:lnTo>
                  <a:pt x="10926" y="8006"/>
                </a:lnTo>
                <a:lnTo>
                  <a:pt x="10975" y="8055"/>
                </a:lnTo>
                <a:lnTo>
                  <a:pt x="11048" y="8079"/>
                </a:lnTo>
                <a:lnTo>
                  <a:pt x="11315" y="8055"/>
                </a:lnTo>
                <a:lnTo>
                  <a:pt x="11583" y="8031"/>
                </a:lnTo>
                <a:lnTo>
                  <a:pt x="11875" y="7982"/>
                </a:lnTo>
                <a:lnTo>
                  <a:pt x="12143" y="7933"/>
                </a:lnTo>
                <a:lnTo>
                  <a:pt x="12386" y="7909"/>
                </a:lnTo>
                <a:lnTo>
                  <a:pt x="12605" y="7909"/>
                </a:lnTo>
                <a:lnTo>
                  <a:pt x="12824" y="7885"/>
                </a:lnTo>
                <a:lnTo>
                  <a:pt x="12946" y="7860"/>
                </a:lnTo>
                <a:lnTo>
                  <a:pt x="13043" y="7787"/>
                </a:lnTo>
                <a:lnTo>
                  <a:pt x="13067" y="7763"/>
                </a:lnTo>
                <a:lnTo>
                  <a:pt x="13092" y="7714"/>
                </a:lnTo>
                <a:lnTo>
                  <a:pt x="13067" y="7690"/>
                </a:lnTo>
                <a:lnTo>
                  <a:pt x="13043" y="7641"/>
                </a:lnTo>
                <a:lnTo>
                  <a:pt x="12921" y="7593"/>
                </a:lnTo>
                <a:lnTo>
                  <a:pt x="12800" y="7544"/>
                </a:lnTo>
                <a:close/>
                <a:moveTo>
                  <a:pt x="20002" y="10026"/>
                </a:moveTo>
                <a:lnTo>
                  <a:pt x="20172" y="10050"/>
                </a:lnTo>
                <a:lnTo>
                  <a:pt x="20367" y="10074"/>
                </a:lnTo>
                <a:lnTo>
                  <a:pt x="20537" y="10099"/>
                </a:lnTo>
                <a:lnTo>
                  <a:pt x="20708" y="10172"/>
                </a:lnTo>
                <a:lnTo>
                  <a:pt x="20854" y="10245"/>
                </a:lnTo>
                <a:lnTo>
                  <a:pt x="21024" y="10342"/>
                </a:lnTo>
                <a:lnTo>
                  <a:pt x="21194" y="10439"/>
                </a:lnTo>
                <a:lnTo>
                  <a:pt x="21316" y="10585"/>
                </a:lnTo>
                <a:lnTo>
                  <a:pt x="21438" y="10707"/>
                </a:lnTo>
                <a:lnTo>
                  <a:pt x="21511" y="10877"/>
                </a:lnTo>
                <a:lnTo>
                  <a:pt x="21584" y="11023"/>
                </a:lnTo>
                <a:lnTo>
                  <a:pt x="21608" y="11194"/>
                </a:lnTo>
                <a:lnTo>
                  <a:pt x="21632" y="11364"/>
                </a:lnTo>
                <a:lnTo>
                  <a:pt x="21632" y="11534"/>
                </a:lnTo>
                <a:lnTo>
                  <a:pt x="21608" y="11705"/>
                </a:lnTo>
                <a:lnTo>
                  <a:pt x="21559" y="11875"/>
                </a:lnTo>
                <a:lnTo>
                  <a:pt x="21511" y="12021"/>
                </a:lnTo>
                <a:lnTo>
                  <a:pt x="21438" y="12191"/>
                </a:lnTo>
                <a:lnTo>
                  <a:pt x="21340" y="12337"/>
                </a:lnTo>
                <a:lnTo>
                  <a:pt x="21219" y="12483"/>
                </a:lnTo>
                <a:lnTo>
                  <a:pt x="21097" y="12605"/>
                </a:lnTo>
                <a:lnTo>
                  <a:pt x="20951" y="12702"/>
                </a:lnTo>
                <a:lnTo>
                  <a:pt x="20805" y="12800"/>
                </a:lnTo>
                <a:lnTo>
                  <a:pt x="20635" y="12873"/>
                </a:lnTo>
                <a:lnTo>
                  <a:pt x="20489" y="12921"/>
                </a:lnTo>
                <a:lnTo>
                  <a:pt x="20343" y="12970"/>
                </a:lnTo>
                <a:lnTo>
                  <a:pt x="20172" y="12994"/>
                </a:lnTo>
                <a:lnTo>
                  <a:pt x="20026" y="12994"/>
                </a:lnTo>
                <a:lnTo>
                  <a:pt x="19856" y="12970"/>
                </a:lnTo>
                <a:lnTo>
                  <a:pt x="19710" y="12946"/>
                </a:lnTo>
                <a:lnTo>
                  <a:pt x="19540" y="12897"/>
                </a:lnTo>
                <a:lnTo>
                  <a:pt x="19394" y="12848"/>
                </a:lnTo>
                <a:lnTo>
                  <a:pt x="19248" y="12775"/>
                </a:lnTo>
                <a:lnTo>
                  <a:pt x="19126" y="12678"/>
                </a:lnTo>
                <a:lnTo>
                  <a:pt x="18980" y="12581"/>
                </a:lnTo>
                <a:lnTo>
                  <a:pt x="18858" y="12459"/>
                </a:lnTo>
                <a:lnTo>
                  <a:pt x="18761" y="12337"/>
                </a:lnTo>
                <a:lnTo>
                  <a:pt x="18664" y="12216"/>
                </a:lnTo>
                <a:lnTo>
                  <a:pt x="18566" y="12070"/>
                </a:lnTo>
                <a:lnTo>
                  <a:pt x="18493" y="11899"/>
                </a:lnTo>
                <a:lnTo>
                  <a:pt x="18445" y="11729"/>
                </a:lnTo>
                <a:lnTo>
                  <a:pt x="18420" y="11583"/>
                </a:lnTo>
                <a:lnTo>
                  <a:pt x="19783" y="11753"/>
                </a:lnTo>
                <a:lnTo>
                  <a:pt x="19880" y="11753"/>
                </a:lnTo>
                <a:lnTo>
                  <a:pt x="19953" y="11705"/>
                </a:lnTo>
                <a:lnTo>
                  <a:pt x="20002" y="11632"/>
                </a:lnTo>
                <a:lnTo>
                  <a:pt x="20026" y="11534"/>
                </a:lnTo>
                <a:lnTo>
                  <a:pt x="20002" y="11437"/>
                </a:lnTo>
                <a:lnTo>
                  <a:pt x="19953" y="11364"/>
                </a:lnTo>
                <a:lnTo>
                  <a:pt x="19880" y="11291"/>
                </a:lnTo>
                <a:lnTo>
                  <a:pt x="19783" y="11267"/>
                </a:lnTo>
                <a:lnTo>
                  <a:pt x="18420" y="11096"/>
                </a:lnTo>
                <a:lnTo>
                  <a:pt x="18493" y="10804"/>
                </a:lnTo>
                <a:lnTo>
                  <a:pt x="18615" y="10512"/>
                </a:lnTo>
                <a:lnTo>
                  <a:pt x="18883" y="10415"/>
                </a:lnTo>
                <a:lnTo>
                  <a:pt x="19126" y="10293"/>
                </a:lnTo>
                <a:lnTo>
                  <a:pt x="19369" y="10172"/>
                </a:lnTo>
                <a:lnTo>
                  <a:pt x="19637" y="10074"/>
                </a:lnTo>
                <a:lnTo>
                  <a:pt x="19832" y="10050"/>
                </a:lnTo>
                <a:lnTo>
                  <a:pt x="20002" y="10026"/>
                </a:lnTo>
                <a:close/>
                <a:moveTo>
                  <a:pt x="11048" y="6838"/>
                </a:moveTo>
                <a:lnTo>
                  <a:pt x="11267" y="6863"/>
                </a:lnTo>
                <a:lnTo>
                  <a:pt x="11510" y="6887"/>
                </a:lnTo>
                <a:lnTo>
                  <a:pt x="11729" y="6936"/>
                </a:lnTo>
                <a:lnTo>
                  <a:pt x="11559" y="6960"/>
                </a:lnTo>
                <a:lnTo>
                  <a:pt x="11364" y="7009"/>
                </a:lnTo>
                <a:lnTo>
                  <a:pt x="11169" y="7057"/>
                </a:lnTo>
                <a:lnTo>
                  <a:pt x="10975" y="7155"/>
                </a:lnTo>
                <a:lnTo>
                  <a:pt x="10902" y="7228"/>
                </a:lnTo>
                <a:lnTo>
                  <a:pt x="10853" y="7301"/>
                </a:lnTo>
                <a:lnTo>
                  <a:pt x="10853" y="7325"/>
                </a:lnTo>
                <a:lnTo>
                  <a:pt x="10950" y="7349"/>
                </a:lnTo>
                <a:lnTo>
                  <a:pt x="11048" y="7374"/>
                </a:lnTo>
                <a:lnTo>
                  <a:pt x="11242" y="7349"/>
                </a:lnTo>
                <a:lnTo>
                  <a:pt x="11632" y="7252"/>
                </a:lnTo>
                <a:lnTo>
                  <a:pt x="11972" y="7203"/>
                </a:lnTo>
                <a:lnTo>
                  <a:pt x="12167" y="7179"/>
                </a:lnTo>
                <a:lnTo>
                  <a:pt x="12313" y="7106"/>
                </a:lnTo>
                <a:lnTo>
                  <a:pt x="12532" y="7203"/>
                </a:lnTo>
                <a:lnTo>
                  <a:pt x="12727" y="7325"/>
                </a:lnTo>
                <a:lnTo>
                  <a:pt x="12921" y="7447"/>
                </a:lnTo>
                <a:lnTo>
                  <a:pt x="13116" y="7568"/>
                </a:lnTo>
                <a:lnTo>
                  <a:pt x="13286" y="7714"/>
                </a:lnTo>
                <a:lnTo>
                  <a:pt x="13457" y="7885"/>
                </a:lnTo>
                <a:lnTo>
                  <a:pt x="13627" y="8055"/>
                </a:lnTo>
                <a:lnTo>
                  <a:pt x="13773" y="8250"/>
                </a:lnTo>
                <a:lnTo>
                  <a:pt x="13530" y="8225"/>
                </a:lnTo>
                <a:lnTo>
                  <a:pt x="13311" y="8225"/>
                </a:lnTo>
                <a:lnTo>
                  <a:pt x="12848" y="8274"/>
                </a:lnTo>
                <a:lnTo>
                  <a:pt x="12459" y="8347"/>
                </a:lnTo>
                <a:lnTo>
                  <a:pt x="12070" y="8420"/>
                </a:lnTo>
                <a:lnTo>
                  <a:pt x="11705" y="8566"/>
                </a:lnTo>
                <a:lnTo>
                  <a:pt x="11534" y="8663"/>
                </a:lnTo>
                <a:lnTo>
                  <a:pt x="11364" y="8761"/>
                </a:lnTo>
                <a:lnTo>
                  <a:pt x="11340" y="8785"/>
                </a:lnTo>
                <a:lnTo>
                  <a:pt x="11340" y="8834"/>
                </a:lnTo>
                <a:lnTo>
                  <a:pt x="11364" y="8858"/>
                </a:lnTo>
                <a:lnTo>
                  <a:pt x="11388" y="8882"/>
                </a:lnTo>
                <a:lnTo>
                  <a:pt x="11753" y="8834"/>
                </a:lnTo>
                <a:lnTo>
                  <a:pt x="12118" y="8761"/>
                </a:lnTo>
                <a:lnTo>
                  <a:pt x="12483" y="8688"/>
                </a:lnTo>
                <a:lnTo>
                  <a:pt x="12848" y="8663"/>
                </a:lnTo>
                <a:lnTo>
                  <a:pt x="13432" y="8663"/>
                </a:lnTo>
                <a:lnTo>
                  <a:pt x="13749" y="8688"/>
                </a:lnTo>
                <a:lnTo>
                  <a:pt x="13895" y="8663"/>
                </a:lnTo>
                <a:lnTo>
                  <a:pt x="14016" y="8663"/>
                </a:lnTo>
                <a:lnTo>
                  <a:pt x="14187" y="9028"/>
                </a:lnTo>
                <a:lnTo>
                  <a:pt x="13773" y="9053"/>
                </a:lnTo>
                <a:lnTo>
                  <a:pt x="13359" y="9101"/>
                </a:lnTo>
                <a:lnTo>
                  <a:pt x="12994" y="9150"/>
                </a:lnTo>
                <a:lnTo>
                  <a:pt x="12605" y="9199"/>
                </a:lnTo>
                <a:lnTo>
                  <a:pt x="12240" y="9296"/>
                </a:lnTo>
                <a:lnTo>
                  <a:pt x="12070" y="9369"/>
                </a:lnTo>
                <a:lnTo>
                  <a:pt x="11899" y="9466"/>
                </a:lnTo>
                <a:lnTo>
                  <a:pt x="11875" y="9490"/>
                </a:lnTo>
                <a:lnTo>
                  <a:pt x="11875" y="9539"/>
                </a:lnTo>
                <a:lnTo>
                  <a:pt x="11899" y="9563"/>
                </a:lnTo>
                <a:lnTo>
                  <a:pt x="11948" y="9588"/>
                </a:lnTo>
                <a:lnTo>
                  <a:pt x="12337" y="9588"/>
                </a:lnTo>
                <a:lnTo>
                  <a:pt x="12751" y="9539"/>
                </a:lnTo>
                <a:lnTo>
                  <a:pt x="13140" y="9466"/>
                </a:lnTo>
                <a:lnTo>
                  <a:pt x="13530" y="9417"/>
                </a:lnTo>
                <a:lnTo>
                  <a:pt x="13919" y="9417"/>
                </a:lnTo>
                <a:lnTo>
                  <a:pt x="14333" y="9393"/>
                </a:lnTo>
                <a:lnTo>
                  <a:pt x="14381" y="9661"/>
                </a:lnTo>
                <a:lnTo>
                  <a:pt x="14406" y="9904"/>
                </a:lnTo>
                <a:lnTo>
                  <a:pt x="14138" y="9831"/>
                </a:lnTo>
                <a:lnTo>
                  <a:pt x="13870" y="9782"/>
                </a:lnTo>
                <a:lnTo>
                  <a:pt x="13578" y="9782"/>
                </a:lnTo>
                <a:lnTo>
                  <a:pt x="13286" y="9807"/>
                </a:lnTo>
                <a:lnTo>
                  <a:pt x="12994" y="9855"/>
                </a:lnTo>
                <a:lnTo>
                  <a:pt x="12727" y="9904"/>
                </a:lnTo>
                <a:lnTo>
                  <a:pt x="12459" y="10001"/>
                </a:lnTo>
                <a:lnTo>
                  <a:pt x="12216" y="10099"/>
                </a:lnTo>
                <a:lnTo>
                  <a:pt x="12191" y="10123"/>
                </a:lnTo>
                <a:lnTo>
                  <a:pt x="12191" y="10172"/>
                </a:lnTo>
                <a:lnTo>
                  <a:pt x="12216" y="10196"/>
                </a:lnTo>
                <a:lnTo>
                  <a:pt x="12240" y="10220"/>
                </a:lnTo>
                <a:lnTo>
                  <a:pt x="12848" y="10196"/>
                </a:lnTo>
                <a:lnTo>
                  <a:pt x="13457" y="10196"/>
                </a:lnTo>
                <a:lnTo>
                  <a:pt x="13943" y="10220"/>
                </a:lnTo>
                <a:lnTo>
                  <a:pt x="14430" y="10220"/>
                </a:lnTo>
                <a:lnTo>
                  <a:pt x="14430" y="10464"/>
                </a:lnTo>
                <a:lnTo>
                  <a:pt x="14406" y="10707"/>
                </a:lnTo>
                <a:lnTo>
                  <a:pt x="14187" y="10634"/>
                </a:lnTo>
                <a:lnTo>
                  <a:pt x="13968" y="10610"/>
                </a:lnTo>
                <a:lnTo>
                  <a:pt x="13505" y="10561"/>
                </a:lnTo>
                <a:lnTo>
                  <a:pt x="13189" y="10512"/>
                </a:lnTo>
                <a:lnTo>
                  <a:pt x="12824" y="10464"/>
                </a:lnTo>
                <a:lnTo>
                  <a:pt x="12654" y="10464"/>
                </a:lnTo>
                <a:lnTo>
                  <a:pt x="12483" y="10488"/>
                </a:lnTo>
                <a:lnTo>
                  <a:pt x="12337" y="10537"/>
                </a:lnTo>
                <a:lnTo>
                  <a:pt x="12191" y="10610"/>
                </a:lnTo>
                <a:lnTo>
                  <a:pt x="12191" y="10634"/>
                </a:lnTo>
                <a:lnTo>
                  <a:pt x="12313" y="10731"/>
                </a:lnTo>
                <a:lnTo>
                  <a:pt x="12459" y="10804"/>
                </a:lnTo>
                <a:lnTo>
                  <a:pt x="12629" y="10853"/>
                </a:lnTo>
                <a:lnTo>
                  <a:pt x="12775" y="10877"/>
                </a:lnTo>
                <a:lnTo>
                  <a:pt x="13140" y="10926"/>
                </a:lnTo>
                <a:lnTo>
                  <a:pt x="13457" y="10950"/>
                </a:lnTo>
                <a:lnTo>
                  <a:pt x="13870" y="11048"/>
                </a:lnTo>
                <a:lnTo>
                  <a:pt x="14114" y="11072"/>
                </a:lnTo>
                <a:lnTo>
                  <a:pt x="14333" y="11072"/>
                </a:lnTo>
                <a:lnTo>
                  <a:pt x="14235" y="11340"/>
                </a:lnTo>
                <a:lnTo>
                  <a:pt x="14138" y="11607"/>
                </a:lnTo>
                <a:lnTo>
                  <a:pt x="14016" y="11851"/>
                </a:lnTo>
                <a:lnTo>
                  <a:pt x="13870" y="12094"/>
                </a:lnTo>
                <a:lnTo>
                  <a:pt x="13846" y="11997"/>
                </a:lnTo>
                <a:lnTo>
                  <a:pt x="13797" y="11899"/>
                </a:lnTo>
                <a:lnTo>
                  <a:pt x="13724" y="11826"/>
                </a:lnTo>
                <a:lnTo>
                  <a:pt x="13627" y="11778"/>
                </a:lnTo>
                <a:lnTo>
                  <a:pt x="13432" y="11680"/>
                </a:lnTo>
                <a:lnTo>
                  <a:pt x="13238" y="11607"/>
                </a:lnTo>
                <a:lnTo>
                  <a:pt x="12946" y="11534"/>
                </a:lnTo>
                <a:lnTo>
                  <a:pt x="12654" y="11486"/>
                </a:lnTo>
                <a:lnTo>
                  <a:pt x="12362" y="11486"/>
                </a:lnTo>
                <a:lnTo>
                  <a:pt x="12070" y="11510"/>
                </a:lnTo>
                <a:lnTo>
                  <a:pt x="12045" y="11534"/>
                </a:lnTo>
                <a:lnTo>
                  <a:pt x="12045" y="11559"/>
                </a:lnTo>
                <a:lnTo>
                  <a:pt x="12045" y="11607"/>
                </a:lnTo>
                <a:lnTo>
                  <a:pt x="12070" y="11632"/>
                </a:lnTo>
                <a:lnTo>
                  <a:pt x="12678" y="11826"/>
                </a:lnTo>
                <a:lnTo>
                  <a:pt x="12970" y="11948"/>
                </a:lnTo>
                <a:lnTo>
                  <a:pt x="13262" y="12070"/>
                </a:lnTo>
                <a:lnTo>
                  <a:pt x="13481" y="12191"/>
                </a:lnTo>
                <a:lnTo>
                  <a:pt x="13627" y="12240"/>
                </a:lnTo>
                <a:lnTo>
                  <a:pt x="13749" y="12240"/>
                </a:lnTo>
                <a:lnTo>
                  <a:pt x="13505" y="12556"/>
                </a:lnTo>
                <a:lnTo>
                  <a:pt x="13189" y="12362"/>
                </a:lnTo>
                <a:lnTo>
                  <a:pt x="12605" y="12021"/>
                </a:lnTo>
                <a:lnTo>
                  <a:pt x="12289" y="11899"/>
                </a:lnTo>
                <a:lnTo>
                  <a:pt x="12143" y="11851"/>
                </a:lnTo>
                <a:lnTo>
                  <a:pt x="11972" y="11802"/>
                </a:lnTo>
                <a:lnTo>
                  <a:pt x="11924" y="11802"/>
                </a:lnTo>
                <a:lnTo>
                  <a:pt x="11899" y="11826"/>
                </a:lnTo>
                <a:lnTo>
                  <a:pt x="11875" y="11875"/>
                </a:lnTo>
                <a:lnTo>
                  <a:pt x="11899" y="11924"/>
                </a:lnTo>
                <a:lnTo>
                  <a:pt x="12070" y="12118"/>
                </a:lnTo>
                <a:lnTo>
                  <a:pt x="12264" y="12289"/>
                </a:lnTo>
                <a:lnTo>
                  <a:pt x="12483" y="12435"/>
                </a:lnTo>
                <a:lnTo>
                  <a:pt x="12727" y="12581"/>
                </a:lnTo>
                <a:lnTo>
                  <a:pt x="13140" y="12873"/>
                </a:lnTo>
                <a:lnTo>
                  <a:pt x="12800" y="13116"/>
                </a:lnTo>
                <a:lnTo>
                  <a:pt x="12629" y="12946"/>
                </a:lnTo>
                <a:lnTo>
                  <a:pt x="12435" y="12800"/>
                </a:lnTo>
                <a:lnTo>
                  <a:pt x="12289" y="12702"/>
                </a:lnTo>
                <a:lnTo>
                  <a:pt x="12143" y="12605"/>
                </a:lnTo>
                <a:lnTo>
                  <a:pt x="12045" y="12581"/>
                </a:lnTo>
                <a:lnTo>
                  <a:pt x="11972" y="12556"/>
                </a:lnTo>
                <a:lnTo>
                  <a:pt x="11875" y="12556"/>
                </a:lnTo>
                <a:lnTo>
                  <a:pt x="11802" y="12581"/>
                </a:lnTo>
                <a:lnTo>
                  <a:pt x="11753" y="12629"/>
                </a:lnTo>
                <a:lnTo>
                  <a:pt x="11753" y="12678"/>
                </a:lnTo>
                <a:lnTo>
                  <a:pt x="11802" y="12824"/>
                </a:lnTo>
                <a:lnTo>
                  <a:pt x="11875" y="12921"/>
                </a:lnTo>
                <a:lnTo>
                  <a:pt x="12118" y="13116"/>
                </a:lnTo>
                <a:lnTo>
                  <a:pt x="12240" y="13238"/>
                </a:lnTo>
                <a:lnTo>
                  <a:pt x="12362" y="13359"/>
                </a:lnTo>
                <a:lnTo>
                  <a:pt x="11997" y="13505"/>
                </a:lnTo>
                <a:lnTo>
                  <a:pt x="11826" y="13554"/>
                </a:lnTo>
                <a:lnTo>
                  <a:pt x="11680" y="13384"/>
                </a:lnTo>
                <a:lnTo>
                  <a:pt x="11510" y="13213"/>
                </a:lnTo>
                <a:lnTo>
                  <a:pt x="11315" y="13067"/>
                </a:lnTo>
                <a:lnTo>
                  <a:pt x="11121" y="12946"/>
                </a:lnTo>
                <a:lnTo>
                  <a:pt x="11072" y="12946"/>
                </a:lnTo>
                <a:lnTo>
                  <a:pt x="11023" y="12970"/>
                </a:lnTo>
                <a:lnTo>
                  <a:pt x="10999" y="12994"/>
                </a:lnTo>
                <a:lnTo>
                  <a:pt x="10999" y="13043"/>
                </a:lnTo>
                <a:lnTo>
                  <a:pt x="11072" y="13213"/>
                </a:lnTo>
                <a:lnTo>
                  <a:pt x="11145" y="13359"/>
                </a:lnTo>
                <a:lnTo>
                  <a:pt x="11364" y="13651"/>
                </a:lnTo>
                <a:lnTo>
                  <a:pt x="11169" y="13651"/>
                </a:lnTo>
                <a:lnTo>
                  <a:pt x="11072" y="13481"/>
                </a:lnTo>
                <a:lnTo>
                  <a:pt x="10999" y="13286"/>
                </a:lnTo>
                <a:lnTo>
                  <a:pt x="10950" y="13213"/>
                </a:lnTo>
                <a:lnTo>
                  <a:pt x="10877" y="13165"/>
                </a:lnTo>
                <a:lnTo>
                  <a:pt x="10780" y="13116"/>
                </a:lnTo>
                <a:lnTo>
                  <a:pt x="10731" y="13116"/>
                </a:lnTo>
                <a:lnTo>
                  <a:pt x="10707" y="13140"/>
                </a:lnTo>
                <a:lnTo>
                  <a:pt x="10658" y="13213"/>
                </a:lnTo>
                <a:lnTo>
                  <a:pt x="10634" y="13311"/>
                </a:lnTo>
                <a:lnTo>
                  <a:pt x="10634" y="13408"/>
                </a:lnTo>
                <a:lnTo>
                  <a:pt x="10658" y="13481"/>
                </a:lnTo>
                <a:lnTo>
                  <a:pt x="10683" y="13627"/>
                </a:lnTo>
                <a:lnTo>
                  <a:pt x="10415" y="13603"/>
                </a:lnTo>
                <a:lnTo>
                  <a:pt x="10172" y="13530"/>
                </a:lnTo>
                <a:lnTo>
                  <a:pt x="9904" y="13457"/>
                </a:lnTo>
                <a:lnTo>
                  <a:pt x="9661" y="13359"/>
                </a:lnTo>
                <a:lnTo>
                  <a:pt x="9442" y="13238"/>
                </a:lnTo>
                <a:lnTo>
                  <a:pt x="9198" y="13092"/>
                </a:lnTo>
                <a:lnTo>
                  <a:pt x="8979" y="12946"/>
                </a:lnTo>
                <a:lnTo>
                  <a:pt x="8785" y="12775"/>
                </a:lnTo>
                <a:lnTo>
                  <a:pt x="8590" y="12581"/>
                </a:lnTo>
                <a:lnTo>
                  <a:pt x="8420" y="12386"/>
                </a:lnTo>
                <a:lnTo>
                  <a:pt x="8249" y="12167"/>
                </a:lnTo>
                <a:lnTo>
                  <a:pt x="8103" y="11948"/>
                </a:lnTo>
                <a:lnTo>
                  <a:pt x="7957" y="11705"/>
                </a:lnTo>
                <a:lnTo>
                  <a:pt x="7836" y="11461"/>
                </a:lnTo>
                <a:lnTo>
                  <a:pt x="7738" y="11218"/>
                </a:lnTo>
                <a:lnTo>
                  <a:pt x="7665" y="10950"/>
                </a:lnTo>
                <a:lnTo>
                  <a:pt x="7592" y="10610"/>
                </a:lnTo>
                <a:lnTo>
                  <a:pt x="7568" y="10245"/>
                </a:lnTo>
                <a:lnTo>
                  <a:pt x="7568" y="9880"/>
                </a:lnTo>
                <a:lnTo>
                  <a:pt x="7617" y="9539"/>
                </a:lnTo>
                <a:lnTo>
                  <a:pt x="7714" y="9174"/>
                </a:lnTo>
                <a:lnTo>
                  <a:pt x="7811" y="8834"/>
                </a:lnTo>
                <a:lnTo>
                  <a:pt x="7957" y="8517"/>
                </a:lnTo>
                <a:lnTo>
                  <a:pt x="8152" y="8201"/>
                </a:lnTo>
                <a:lnTo>
                  <a:pt x="8274" y="8006"/>
                </a:lnTo>
                <a:lnTo>
                  <a:pt x="8444" y="7812"/>
                </a:lnTo>
                <a:lnTo>
                  <a:pt x="8590" y="7641"/>
                </a:lnTo>
                <a:lnTo>
                  <a:pt x="8785" y="7471"/>
                </a:lnTo>
                <a:lnTo>
                  <a:pt x="9150" y="7179"/>
                </a:lnTo>
                <a:lnTo>
                  <a:pt x="9539" y="6936"/>
                </a:lnTo>
                <a:lnTo>
                  <a:pt x="9588" y="6984"/>
                </a:lnTo>
                <a:lnTo>
                  <a:pt x="9661" y="7033"/>
                </a:lnTo>
                <a:lnTo>
                  <a:pt x="9758" y="7057"/>
                </a:lnTo>
                <a:lnTo>
                  <a:pt x="9855" y="7033"/>
                </a:lnTo>
                <a:lnTo>
                  <a:pt x="10074" y="6960"/>
                </a:lnTo>
                <a:lnTo>
                  <a:pt x="10318" y="6911"/>
                </a:lnTo>
                <a:lnTo>
                  <a:pt x="10561" y="6863"/>
                </a:lnTo>
                <a:lnTo>
                  <a:pt x="10804" y="6863"/>
                </a:lnTo>
                <a:lnTo>
                  <a:pt x="11048" y="6838"/>
                </a:lnTo>
                <a:close/>
                <a:moveTo>
                  <a:pt x="2166" y="12410"/>
                </a:moveTo>
                <a:lnTo>
                  <a:pt x="2385" y="12435"/>
                </a:lnTo>
                <a:lnTo>
                  <a:pt x="2556" y="12483"/>
                </a:lnTo>
                <a:lnTo>
                  <a:pt x="2726" y="12605"/>
                </a:lnTo>
                <a:lnTo>
                  <a:pt x="2872" y="12727"/>
                </a:lnTo>
                <a:lnTo>
                  <a:pt x="3018" y="12897"/>
                </a:lnTo>
                <a:lnTo>
                  <a:pt x="3140" y="13092"/>
                </a:lnTo>
                <a:lnTo>
                  <a:pt x="2312" y="13530"/>
                </a:lnTo>
                <a:lnTo>
                  <a:pt x="2166" y="13603"/>
                </a:lnTo>
                <a:lnTo>
                  <a:pt x="1947" y="13773"/>
                </a:lnTo>
                <a:lnTo>
                  <a:pt x="1826" y="13846"/>
                </a:lnTo>
                <a:lnTo>
                  <a:pt x="1753" y="13943"/>
                </a:lnTo>
                <a:lnTo>
                  <a:pt x="1728" y="14041"/>
                </a:lnTo>
                <a:lnTo>
                  <a:pt x="1753" y="14065"/>
                </a:lnTo>
                <a:lnTo>
                  <a:pt x="1777" y="14089"/>
                </a:lnTo>
                <a:lnTo>
                  <a:pt x="1899" y="14162"/>
                </a:lnTo>
                <a:lnTo>
                  <a:pt x="2045" y="14162"/>
                </a:lnTo>
                <a:lnTo>
                  <a:pt x="2191" y="14114"/>
                </a:lnTo>
                <a:lnTo>
                  <a:pt x="2337" y="14065"/>
                </a:lnTo>
                <a:lnTo>
                  <a:pt x="2629" y="13919"/>
                </a:lnTo>
                <a:lnTo>
                  <a:pt x="2872" y="13773"/>
                </a:lnTo>
                <a:lnTo>
                  <a:pt x="3334" y="13530"/>
                </a:lnTo>
                <a:lnTo>
                  <a:pt x="3407" y="13895"/>
                </a:lnTo>
                <a:lnTo>
                  <a:pt x="3432" y="14235"/>
                </a:lnTo>
                <a:lnTo>
                  <a:pt x="3407" y="14381"/>
                </a:lnTo>
                <a:lnTo>
                  <a:pt x="3383" y="14552"/>
                </a:lnTo>
                <a:lnTo>
                  <a:pt x="3334" y="14698"/>
                </a:lnTo>
                <a:lnTo>
                  <a:pt x="3261" y="14819"/>
                </a:lnTo>
                <a:lnTo>
                  <a:pt x="3188" y="14941"/>
                </a:lnTo>
                <a:lnTo>
                  <a:pt x="3067" y="15063"/>
                </a:lnTo>
                <a:lnTo>
                  <a:pt x="2969" y="15160"/>
                </a:lnTo>
                <a:lnTo>
                  <a:pt x="2848" y="15233"/>
                </a:lnTo>
                <a:lnTo>
                  <a:pt x="2702" y="15330"/>
                </a:lnTo>
                <a:lnTo>
                  <a:pt x="2580" y="15379"/>
                </a:lnTo>
                <a:lnTo>
                  <a:pt x="2288" y="15476"/>
                </a:lnTo>
                <a:lnTo>
                  <a:pt x="2118" y="15476"/>
                </a:lnTo>
                <a:lnTo>
                  <a:pt x="1972" y="15501"/>
                </a:lnTo>
                <a:lnTo>
                  <a:pt x="1826" y="15476"/>
                </a:lnTo>
                <a:lnTo>
                  <a:pt x="1655" y="15452"/>
                </a:lnTo>
                <a:lnTo>
                  <a:pt x="1509" y="15403"/>
                </a:lnTo>
                <a:lnTo>
                  <a:pt x="1363" y="15355"/>
                </a:lnTo>
                <a:lnTo>
                  <a:pt x="1242" y="15282"/>
                </a:lnTo>
                <a:lnTo>
                  <a:pt x="1120" y="15184"/>
                </a:lnTo>
                <a:lnTo>
                  <a:pt x="1023" y="15087"/>
                </a:lnTo>
                <a:lnTo>
                  <a:pt x="925" y="14965"/>
                </a:lnTo>
                <a:lnTo>
                  <a:pt x="779" y="14722"/>
                </a:lnTo>
                <a:lnTo>
                  <a:pt x="658" y="14430"/>
                </a:lnTo>
                <a:lnTo>
                  <a:pt x="609" y="14138"/>
                </a:lnTo>
                <a:lnTo>
                  <a:pt x="609" y="13822"/>
                </a:lnTo>
                <a:lnTo>
                  <a:pt x="658" y="13530"/>
                </a:lnTo>
                <a:lnTo>
                  <a:pt x="706" y="13384"/>
                </a:lnTo>
                <a:lnTo>
                  <a:pt x="779" y="13238"/>
                </a:lnTo>
                <a:lnTo>
                  <a:pt x="852" y="13092"/>
                </a:lnTo>
                <a:lnTo>
                  <a:pt x="950" y="12970"/>
                </a:lnTo>
                <a:lnTo>
                  <a:pt x="1193" y="12727"/>
                </a:lnTo>
                <a:lnTo>
                  <a:pt x="1436" y="12532"/>
                </a:lnTo>
                <a:lnTo>
                  <a:pt x="1509" y="12581"/>
                </a:lnTo>
                <a:lnTo>
                  <a:pt x="1582" y="12605"/>
                </a:lnTo>
                <a:lnTo>
                  <a:pt x="1655" y="12605"/>
                </a:lnTo>
                <a:lnTo>
                  <a:pt x="1728" y="12581"/>
                </a:lnTo>
                <a:lnTo>
                  <a:pt x="1972" y="12459"/>
                </a:lnTo>
                <a:lnTo>
                  <a:pt x="2166" y="12410"/>
                </a:lnTo>
                <a:close/>
                <a:moveTo>
                  <a:pt x="10950" y="17496"/>
                </a:moveTo>
                <a:lnTo>
                  <a:pt x="11194" y="17569"/>
                </a:lnTo>
                <a:lnTo>
                  <a:pt x="11413" y="17666"/>
                </a:lnTo>
                <a:lnTo>
                  <a:pt x="11632" y="17812"/>
                </a:lnTo>
                <a:lnTo>
                  <a:pt x="11802" y="17958"/>
                </a:lnTo>
                <a:lnTo>
                  <a:pt x="11948" y="18153"/>
                </a:lnTo>
                <a:lnTo>
                  <a:pt x="12094" y="18372"/>
                </a:lnTo>
                <a:lnTo>
                  <a:pt x="12167" y="18615"/>
                </a:lnTo>
                <a:lnTo>
                  <a:pt x="12240" y="18883"/>
                </a:lnTo>
                <a:lnTo>
                  <a:pt x="12240" y="19077"/>
                </a:lnTo>
                <a:lnTo>
                  <a:pt x="12240" y="19248"/>
                </a:lnTo>
                <a:lnTo>
                  <a:pt x="12216" y="19418"/>
                </a:lnTo>
                <a:lnTo>
                  <a:pt x="12167" y="19588"/>
                </a:lnTo>
                <a:lnTo>
                  <a:pt x="12094" y="19734"/>
                </a:lnTo>
                <a:lnTo>
                  <a:pt x="12021" y="19880"/>
                </a:lnTo>
                <a:lnTo>
                  <a:pt x="11924" y="20002"/>
                </a:lnTo>
                <a:lnTo>
                  <a:pt x="11826" y="20124"/>
                </a:lnTo>
                <a:lnTo>
                  <a:pt x="11705" y="20245"/>
                </a:lnTo>
                <a:lnTo>
                  <a:pt x="11559" y="20343"/>
                </a:lnTo>
                <a:lnTo>
                  <a:pt x="11413" y="20416"/>
                </a:lnTo>
                <a:lnTo>
                  <a:pt x="11267" y="20489"/>
                </a:lnTo>
                <a:lnTo>
                  <a:pt x="11121" y="20562"/>
                </a:lnTo>
                <a:lnTo>
                  <a:pt x="10950" y="20610"/>
                </a:lnTo>
                <a:lnTo>
                  <a:pt x="10780" y="20635"/>
                </a:lnTo>
                <a:lnTo>
                  <a:pt x="10610" y="20659"/>
                </a:lnTo>
                <a:lnTo>
                  <a:pt x="10439" y="20635"/>
                </a:lnTo>
                <a:lnTo>
                  <a:pt x="10293" y="20610"/>
                </a:lnTo>
                <a:lnTo>
                  <a:pt x="10147" y="20586"/>
                </a:lnTo>
                <a:lnTo>
                  <a:pt x="10001" y="20513"/>
                </a:lnTo>
                <a:lnTo>
                  <a:pt x="9855" y="20464"/>
                </a:lnTo>
                <a:lnTo>
                  <a:pt x="9734" y="20367"/>
                </a:lnTo>
                <a:lnTo>
                  <a:pt x="9612" y="20270"/>
                </a:lnTo>
                <a:lnTo>
                  <a:pt x="9515" y="20148"/>
                </a:lnTo>
                <a:lnTo>
                  <a:pt x="9320" y="19905"/>
                </a:lnTo>
                <a:lnTo>
                  <a:pt x="9198" y="19637"/>
                </a:lnTo>
                <a:lnTo>
                  <a:pt x="9101" y="19345"/>
                </a:lnTo>
                <a:lnTo>
                  <a:pt x="9101" y="19175"/>
                </a:lnTo>
                <a:lnTo>
                  <a:pt x="9077" y="19029"/>
                </a:lnTo>
                <a:lnTo>
                  <a:pt x="9101" y="18883"/>
                </a:lnTo>
                <a:lnTo>
                  <a:pt x="9125" y="18712"/>
                </a:lnTo>
                <a:lnTo>
                  <a:pt x="9174" y="18566"/>
                </a:lnTo>
                <a:lnTo>
                  <a:pt x="9247" y="18420"/>
                </a:lnTo>
                <a:lnTo>
                  <a:pt x="9417" y="18177"/>
                </a:lnTo>
                <a:lnTo>
                  <a:pt x="9612" y="17934"/>
                </a:lnTo>
                <a:lnTo>
                  <a:pt x="9782" y="17812"/>
                </a:lnTo>
                <a:lnTo>
                  <a:pt x="9953" y="17690"/>
                </a:lnTo>
                <a:lnTo>
                  <a:pt x="10147" y="17617"/>
                </a:lnTo>
                <a:lnTo>
                  <a:pt x="10342" y="17544"/>
                </a:lnTo>
                <a:lnTo>
                  <a:pt x="10342" y="17544"/>
                </a:lnTo>
                <a:lnTo>
                  <a:pt x="10318" y="18323"/>
                </a:lnTo>
                <a:lnTo>
                  <a:pt x="10342" y="18688"/>
                </a:lnTo>
                <a:lnTo>
                  <a:pt x="10342" y="18883"/>
                </a:lnTo>
                <a:lnTo>
                  <a:pt x="10391" y="19053"/>
                </a:lnTo>
                <a:lnTo>
                  <a:pt x="10439" y="19150"/>
                </a:lnTo>
                <a:lnTo>
                  <a:pt x="10488" y="19199"/>
                </a:lnTo>
                <a:lnTo>
                  <a:pt x="10561" y="19223"/>
                </a:lnTo>
                <a:lnTo>
                  <a:pt x="10707" y="19223"/>
                </a:lnTo>
                <a:lnTo>
                  <a:pt x="10756" y="19199"/>
                </a:lnTo>
                <a:lnTo>
                  <a:pt x="10829" y="19150"/>
                </a:lnTo>
                <a:lnTo>
                  <a:pt x="10853" y="19053"/>
                </a:lnTo>
                <a:lnTo>
                  <a:pt x="10926" y="18688"/>
                </a:lnTo>
                <a:lnTo>
                  <a:pt x="10950" y="18299"/>
                </a:lnTo>
                <a:lnTo>
                  <a:pt x="10950" y="17885"/>
                </a:lnTo>
                <a:lnTo>
                  <a:pt x="10950" y="17496"/>
                </a:lnTo>
                <a:close/>
                <a:moveTo>
                  <a:pt x="17861" y="1"/>
                </a:moveTo>
                <a:lnTo>
                  <a:pt x="17715" y="25"/>
                </a:lnTo>
                <a:lnTo>
                  <a:pt x="17447" y="98"/>
                </a:lnTo>
                <a:lnTo>
                  <a:pt x="17204" y="171"/>
                </a:lnTo>
                <a:lnTo>
                  <a:pt x="17009" y="293"/>
                </a:lnTo>
                <a:lnTo>
                  <a:pt x="16839" y="415"/>
                </a:lnTo>
                <a:lnTo>
                  <a:pt x="16668" y="585"/>
                </a:lnTo>
                <a:lnTo>
                  <a:pt x="16522" y="755"/>
                </a:lnTo>
                <a:lnTo>
                  <a:pt x="16401" y="950"/>
                </a:lnTo>
                <a:lnTo>
                  <a:pt x="16303" y="1145"/>
                </a:lnTo>
                <a:lnTo>
                  <a:pt x="16230" y="1363"/>
                </a:lnTo>
                <a:lnTo>
                  <a:pt x="16157" y="1558"/>
                </a:lnTo>
                <a:lnTo>
                  <a:pt x="16109" y="1801"/>
                </a:lnTo>
                <a:lnTo>
                  <a:pt x="16084" y="2020"/>
                </a:lnTo>
                <a:lnTo>
                  <a:pt x="16084" y="2239"/>
                </a:lnTo>
                <a:lnTo>
                  <a:pt x="16109" y="2483"/>
                </a:lnTo>
                <a:lnTo>
                  <a:pt x="16157" y="2702"/>
                </a:lnTo>
                <a:lnTo>
                  <a:pt x="16206" y="2921"/>
                </a:lnTo>
                <a:lnTo>
                  <a:pt x="16352" y="3334"/>
                </a:lnTo>
                <a:lnTo>
                  <a:pt x="16449" y="3578"/>
                </a:lnTo>
                <a:lnTo>
                  <a:pt x="16571" y="3821"/>
                </a:lnTo>
                <a:lnTo>
                  <a:pt x="16206" y="4259"/>
                </a:lnTo>
                <a:lnTo>
                  <a:pt x="15792" y="4697"/>
                </a:lnTo>
                <a:lnTo>
                  <a:pt x="15062" y="5378"/>
                </a:lnTo>
                <a:lnTo>
                  <a:pt x="14308" y="6060"/>
                </a:lnTo>
                <a:lnTo>
                  <a:pt x="13773" y="6522"/>
                </a:lnTo>
                <a:lnTo>
                  <a:pt x="13651" y="6644"/>
                </a:lnTo>
                <a:lnTo>
                  <a:pt x="13530" y="6765"/>
                </a:lnTo>
                <a:lnTo>
                  <a:pt x="13432" y="6911"/>
                </a:lnTo>
                <a:lnTo>
                  <a:pt x="13384" y="7057"/>
                </a:lnTo>
                <a:lnTo>
                  <a:pt x="13043" y="6838"/>
                </a:lnTo>
                <a:lnTo>
                  <a:pt x="12678" y="6644"/>
                </a:lnTo>
                <a:lnTo>
                  <a:pt x="12289" y="6498"/>
                </a:lnTo>
                <a:lnTo>
                  <a:pt x="11899" y="6400"/>
                </a:lnTo>
                <a:lnTo>
                  <a:pt x="11510" y="6303"/>
                </a:lnTo>
                <a:lnTo>
                  <a:pt x="11096" y="6279"/>
                </a:lnTo>
                <a:lnTo>
                  <a:pt x="10683" y="6279"/>
                </a:lnTo>
                <a:lnTo>
                  <a:pt x="10269" y="6327"/>
                </a:lnTo>
                <a:lnTo>
                  <a:pt x="10245" y="6303"/>
                </a:lnTo>
                <a:lnTo>
                  <a:pt x="9977" y="6303"/>
                </a:lnTo>
                <a:lnTo>
                  <a:pt x="9758" y="6352"/>
                </a:lnTo>
                <a:lnTo>
                  <a:pt x="9563" y="6400"/>
                </a:lnTo>
                <a:lnTo>
                  <a:pt x="9369" y="6473"/>
                </a:lnTo>
                <a:lnTo>
                  <a:pt x="9174" y="6546"/>
                </a:lnTo>
                <a:lnTo>
                  <a:pt x="8979" y="6668"/>
                </a:lnTo>
                <a:lnTo>
                  <a:pt x="8639" y="6911"/>
                </a:lnTo>
                <a:lnTo>
                  <a:pt x="8468" y="6668"/>
                </a:lnTo>
                <a:lnTo>
                  <a:pt x="8274" y="6425"/>
                </a:lnTo>
                <a:lnTo>
                  <a:pt x="7884" y="5987"/>
                </a:lnTo>
                <a:lnTo>
                  <a:pt x="6838" y="4770"/>
                </a:lnTo>
                <a:lnTo>
                  <a:pt x="6984" y="4648"/>
                </a:lnTo>
                <a:lnTo>
                  <a:pt x="7106" y="4502"/>
                </a:lnTo>
                <a:lnTo>
                  <a:pt x="7252" y="4308"/>
                </a:lnTo>
                <a:lnTo>
                  <a:pt x="7349" y="4113"/>
                </a:lnTo>
                <a:lnTo>
                  <a:pt x="7398" y="3894"/>
                </a:lnTo>
                <a:lnTo>
                  <a:pt x="7446" y="3675"/>
                </a:lnTo>
                <a:lnTo>
                  <a:pt x="7446" y="3456"/>
                </a:lnTo>
                <a:lnTo>
                  <a:pt x="7446" y="3213"/>
                </a:lnTo>
                <a:lnTo>
                  <a:pt x="7422" y="2994"/>
                </a:lnTo>
                <a:lnTo>
                  <a:pt x="7373" y="2775"/>
                </a:lnTo>
                <a:lnTo>
                  <a:pt x="7252" y="2312"/>
                </a:lnTo>
                <a:lnTo>
                  <a:pt x="7154" y="2093"/>
                </a:lnTo>
                <a:lnTo>
                  <a:pt x="7057" y="1899"/>
                </a:lnTo>
                <a:lnTo>
                  <a:pt x="6936" y="1704"/>
                </a:lnTo>
                <a:lnTo>
                  <a:pt x="6814" y="1509"/>
                </a:lnTo>
                <a:lnTo>
                  <a:pt x="6644" y="1339"/>
                </a:lnTo>
                <a:lnTo>
                  <a:pt x="6473" y="1193"/>
                </a:lnTo>
                <a:lnTo>
                  <a:pt x="6254" y="1072"/>
                </a:lnTo>
                <a:lnTo>
                  <a:pt x="6035" y="1023"/>
                </a:lnTo>
                <a:lnTo>
                  <a:pt x="5792" y="999"/>
                </a:lnTo>
                <a:lnTo>
                  <a:pt x="5573" y="1047"/>
                </a:lnTo>
                <a:lnTo>
                  <a:pt x="5354" y="999"/>
                </a:lnTo>
                <a:lnTo>
                  <a:pt x="5135" y="999"/>
                </a:lnTo>
                <a:lnTo>
                  <a:pt x="4940" y="1047"/>
                </a:lnTo>
                <a:lnTo>
                  <a:pt x="4770" y="1096"/>
                </a:lnTo>
                <a:lnTo>
                  <a:pt x="4575" y="1193"/>
                </a:lnTo>
                <a:lnTo>
                  <a:pt x="4429" y="1290"/>
                </a:lnTo>
                <a:lnTo>
                  <a:pt x="4259" y="1436"/>
                </a:lnTo>
                <a:lnTo>
                  <a:pt x="4113" y="1582"/>
                </a:lnTo>
                <a:lnTo>
                  <a:pt x="3991" y="1753"/>
                </a:lnTo>
                <a:lnTo>
                  <a:pt x="3870" y="1923"/>
                </a:lnTo>
                <a:lnTo>
                  <a:pt x="3772" y="2118"/>
                </a:lnTo>
                <a:lnTo>
                  <a:pt x="3675" y="2288"/>
                </a:lnTo>
                <a:lnTo>
                  <a:pt x="3602" y="2507"/>
                </a:lnTo>
                <a:lnTo>
                  <a:pt x="3529" y="2702"/>
                </a:lnTo>
                <a:lnTo>
                  <a:pt x="3505" y="2896"/>
                </a:lnTo>
                <a:lnTo>
                  <a:pt x="3480" y="3091"/>
                </a:lnTo>
                <a:lnTo>
                  <a:pt x="3456" y="3334"/>
                </a:lnTo>
                <a:lnTo>
                  <a:pt x="3480" y="3578"/>
                </a:lnTo>
                <a:lnTo>
                  <a:pt x="3529" y="3821"/>
                </a:lnTo>
                <a:lnTo>
                  <a:pt x="3578" y="4016"/>
                </a:lnTo>
                <a:lnTo>
                  <a:pt x="3675" y="4235"/>
                </a:lnTo>
                <a:lnTo>
                  <a:pt x="3772" y="4405"/>
                </a:lnTo>
                <a:lnTo>
                  <a:pt x="3894" y="4575"/>
                </a:lnTo>
                <a:lnTo>
                  <a:pt x="4040" y="4721"/>
                </a:lnTo>
                <a:lnTo>
                  <a:pt x="4210" y="4867"/>
                </a:lnTo>
                <a:lnTo>
                  <a:pt x="4381" y="4965"/>
                </a:lnTo>
                <a:lnTo>
                  <a:pt x="4575" y="5062"/>
                </a:lnTo>
                <a:lnTo>
                  <a:pt x="4770" y="5135"/>
                </a:lnTo>
                <a:lnTo>
                  <a:pt x="4989" y="5208"/>
                </a:lnTo>
                <a:lnTo>
                  <a:pt x="5232" y="5232"/>
                </a:lnTo>
                <a:lnTo>
                  <a:pt x="5719" y="5232"/>
                </a:lnTo>
                <a:lnTo>
                  <a:pt x="5889" y="5184"/>
                </a:lnTo>
                <a:lnTo>
                  <a:pt x="6084" y="5159"/>
                </a:lnTo>
                <a:lnTo>
                  <a:pt x="6400" y="5038"/>
                </a:lnTo>
                <a:lnTo>
                  <a:pt x="6838" y="5573"/>
                </a:lnTo>
                <a:lnTo>
                  <a:pt x="7276" y="6084"/>
                </a:lnTo>
                <a:lnTo>
                  <a:pt x="7738" y="6692"/>
                </a:lnTo>
                <a:lnTo>
                  <a:pt x="7982" y="6984"/>
                </a:lnTo>
                <a:lnTo>
                  <a:pt x="8103" y="7106"/>
                </a:lnTo>
                <a:lnTo>
                  <a:pt x="8249" y="7228"/>
                </a:lnTo>
                <a:lnTo>
                  <a:pt x="7982" y="7520"/>
                </a:lnTo>
                <a:lnTo>
                  <a:pt x="7738" y="7812"/>
                </a:lnTo>
                <a:lnTo>
                  <a:pt x="7519" y="8152"/>
                </a:lnTo>
                <a:lnTo>
                  <a:pt x="7325" y="8517"/>
                </a:lnTo>
                <a:lnTo>
                  <a:pt x="7179" y="8907"/>
                </a:lnTo>
                <a:lnTo>
                  <a:pt x="7081" y="9320"/>
                </a:lnTo>
                <a:lnTo>
                  <a:pt x="7009" y="9734"/>
                </a:lnTo>
                <a:lnTo>
                  <a:pt x="7009" y="10147"/>
                </a:lnTo>
                <a:lnTo>
                  <a:pt x="7009" y="10561"/>
                </a:lnTo>
                <a:lnTo>
                  <a:pt x="7081" y="10975"/>
                </a:lnTo>
                <a:lnTo>
                  <a:pt x="7154" y="11340"/>
                </a:lnTo>
                <a:lnTo>
                  <a:pt x="6984" y="11364"/>
                </a:lnTo>
                <a:lnTo>
                  <a:pt x="6814" y="11413"/>
                </a:lnTo>
                <a:lnTo>
                  <a:pt x="6449" y="11559"/>
                </a:lnTo>
                <a:lnTo>
                  <a:pt x="5792" y="11851"/>
                </a:lnTo>
                <a:lnTo>
                  <a:pt x="4916" y="12216"/>
                </a:lnTo>
                <a:lnTo>
                  <a:pt x="4064" y="12605"/>
                </a:lnTo>
                <a:lnTo>
                  <a:pt x="3602" y="12848"/>
                </a:lnTo>
                <a:lnTo>
                  <a:pt x="3432" y="12629"/>
                </a:lnTo>
                <a:lnTo>
                  <a:pt x="3261" y="12435"/>
                </a:lnTo>
                <a:lnTo>
                  <a:pt x="3091" y="12264"/>
                </a:lnTo>
                <a:lnTo>
                  <a:pt x="2872" y="12118"/>
                </a:lnTo>
                <a:lnTo>
                  <a:pt x="2653" y="12021"/>
                </a:lnTo>
                <a:lnTo>
                  <a:pt x="2434" y="11948"/>
                </a:lnTo>
                <a:lnTo>
                  <a:pt x="2191" y="11924"/>
                </a:lnTo>
                <a:lnTo>
                  <a:pt x="1923" y="11948"/>
                </a:lnTo>
                <a:lnTo>
                  <a:pt x="1777" y="11924"/>
                </a:lnTo>
                <a:lnTo>
                  <a:pt x="1631" y="11948"/>
                </a:lnTo>
                <a:lnTo>
                  <a:pt x="1461" y="11972"/>
                </a:lnTo>
                <a:lnTo>
                  <a:pt x="1315" y="12045"/>
                </a:lnTo>
                <a:lnTo>
                  <a:pt x="1023" y="12191"/>
                </a:lnTo>
                <a:lnTo>
                  <a:pt x="804" y="12386"/>
                </a:lnTo>
                <a:lnTo>
                  <a:pt x="633" y="12532"/>
                </a:lnTo>
                <a:lnTo>
                  <a:pt x="487" y="12678"/>
                </a:lnTo>
                <a:lnTo>
                  <a:pt x="366" y="12848"/>
                </a:lnTo>
                <a:lnTo>
                  <a:pt x="268" y="13043"/>
                </a:lnTo>
                <a:lnTo>
                  <a:pt x="171" y="13238"/>
                </a:lnTo>
                <a:lnTo>
                  <a:pt x="98" y="13432"/>
                </a:lnTo>
                <a:lnTo>
                  <a:pt x="49" y="13651"/>
                </a:lnTo>
                <a:lnTo>
                  <a:pt x="25" y="13846"/>
                </a:lnTo>
                <a:lnTo>
                  <a:pt x="1" y="14089"/>
                </a:lnTo>
                <a:lnTo>
                  <a:pt x="25" y="14308"/>
                </a:lnTo>
                <a:lnTo>
                  <a:pt x="74" y="14503"/>
                </a:lnTo>
                <a:lnTo>
                  <a:pt x="122" y="14722"/>
                </a:lnTo>
                <a:lnTo>
                  <a:pt x="195" y="14917"/>
                </a:lnTo>
                <a:lnTo>
                  <a:pt x="317" y="15087"/>
                </a:lnTo>
                <a:lnTo>
                  <a:pt x="439" y="15257"/>
                </a:lnTo>
                <a:lnTo>
                  <a:pt x="560" y="15428"/>
                </a:lnTo>
                <a:lnTo>
                  <a:pt x="706" y="15574"/>
                </a:lnTo>
                <a:lnTo>
                  <a:pt x="877" y="15695"/>
                </a:lnTo>
                <a:lnTo>
                  <a:pt x="1071" y="15817"/>
                </a:lnTo>
                <a:lnTo>
                  <a:pt x="1242" y="15914"/>
                </a:lnTo>
                <a:lnTo>
                  <a:pt x="1436" y="15987"/>
                </a:lnTo>
                <a:lnTo>
                  <a:pt x="1655" y="16036"/>
                </a:lnTo>
                <a:lnTo>
                  <a:pt x="1850" y="16085"/>
                </a:lnTo>
                <a:lnTo>
                  <a:pt x="2312" y="16085"/>
                </a:lnTo>
                <a:lnTo>
                  <a:pt x="2531" y="16036"/>
                </a:lnTo>
                <a:lnTo>
                  <a:pt x="2726" y="15963"/>
                </a:lnTo>
                <a:lnTo>
                  <a:pt x="2921" y="15890"/>
                </a:lnTo>
                <a:lnTo>
                  <a:pt x="3091" y="15793"/>
                </a:lnTo>
                <a:lnTo>
                  <a:pt x="3237" y="15671"/>
                </a:lnTo>
                <a:lnTo>
                  <a:pt x="3383" y="15525"/>
                </a:lnTo>
                <a:lnTo>
                  <a:pt x="3529" y="15355"/>
                </a:lnTo>
                <a:lnTo>
                  <a:pt x="3626" y="15184"/>
                </a:lnTo>
                <a:lnTo>
                  <a:pt x="3724" y="15014"/>
                </a:lnTo>
                <a:lnTo>
                  <a:pt x="3797" y="14819"/>
                </a:lnTo>
                <a:lnTo>
                  <a:pt x="3870" y="14625"/>
                </a:lnTo>
                <a:lnTo>
                  <a:pt x="3918" y="14406"/>
                </a:lnTo>
                <a:lnTo>
                  <a:pt x="3918" y="14211"/>
                </a:lnTo>
                <a:lnTo>
                  <a:pt x="3943" y="13992"/>
                </a:lnTo>
                <a:lnTo>
                  <a:pt x="3918" y="13773"/>
                </a:lnTo>
                <a:lnTo>
                  <a:pt x="3870" y="13530"/>
                </a:lnTo>
                <a:lnTo>
                  <a:pt x="3797" y="13311"/>
                </a:lnTo>
                <a:lnTo>
                  <a:pt x="4502" y="12970"/>
                </a:lnTo>
                <a:lnTo>
                  <a:pt x="5378" y="12581"/>
                </a:lnTo>
                <a:lnTo>
                  <a:pt x="6254" y="12216"/>
                </a:lnTo>
                <a:lnTo>
                  <a:pt x="6522" y="12118"/>
                </a:lnTo>
                <a:lnTo>
                  <a:pt x="6790" y="12021"/>
                </a:lnTo>
                <a:lnTo>
                  <a:pt x="7081" y="11924"/>
                </a:lnTo>
                <a:lnTo>
                  <a:pt x="7203" y="11851"/>
                </a:lnTo>
                <a:lnTo>
                  <a:pt x="7325" y="11778"/>
                </a:lnTo>
                <a:lnTo>
                  <a:pt x="7422" y="12021"/>
                </a:lnTo>
                <a:lnTo>
                  <a:pt x="7544" y="12240"/>
                </a:lnTo>
                <a:lnTo>
                  <a:pt x="7690" y="12459"/>
                </a:lnTo>
                <a:lnTo>
                  <a:pt x="7836" y="12678"/>
                </a:lnTo>
                <a:lnTo>
                  <a:pt x="8006" y="12873"/>
                </a:lnTo>
                <a:lnTo>
                  <a:pt x="8176" y="13043"/>
                </a:lnTo>
                <a:lnTo>
                  <a:pt x="8371" y="13213"/>
                </a:lnTo>
                <a:lnTo>
                  <a:pt x="8566" y="13384"/>
                </a:lnTo>
                <a:lnTo>
                  <a:pt x="8785" y="13530"/>
                </a:lnTo>
                <a:lnTo>
                  <a:pt x="9004" y="13651"/>
                </a:lnTo>
                <a:lnTo>
                  <a:pt x="9223" y="13773"/>
                </a:lnTo>
                <a:lnTo>
                  <a:pt x="9466" y="13870"/>
                </a:lnTo>
                <a:lnTo>
                  <a:pt x="9685" y="13968"/>
                </a:lnTo>
                <a:lnTo>
                  <a:pt x="9928" y="14041"/>
                </a:lnTo>
                <a:lnTo>
                  <a:pt x="10196" y="14114"/>
                </a:lnTo>
                <a:lnTo>
                  <a:pt x="10439" y="14162"/>
                </a:lnTo>
                <a:lnTo>
                  <a:pt x="10391" y="14308"/>
                </a:lnTo>
                <a:lnTo>
                  <a:pt x="10366" y="14454"/>
                </a:lnTo>
                <a:lnTo>
                  <a:pt x="10342" y="14844"/>
                </a:lnTo>
                <a:lnTo>
                  <a:pt x="10342" y="15209"/>
                </a:lnTo>
                <a:lnTo>
                  <a:pt x="10342" y="15963"/>
                </a:lnTo>
                <a:lnTo>
                  <a:pt x="10342" y="16936"/>
                </a:lnTo>
                <a:lnTo>
                  <a:pt x="10220" y="16961"/>
                </a:lnTo>
                <a:lnTo>
                  <a:pt x="10147" y="16985"/>
                </a:lnTo>
                <a:lnTo>
                  <a:pt x="10099" y="17034"/>
                </a:lnTo>
                <a:lnTo>
                  <a:pt x="10074" y="17082"/>
                </a:lnTo>
                <a:lnTo>
                  <a:pt x="10050" y="17155"/>
                </a:lnTo>
                <a:lnTo>
                  <a:pt x="9758" y="17253"/>
                </a:lnTo>
                <a:lnTo>
                  <a:pt x="9490" y="17399"/>
                </a:lnTo>
                <a:lnTo>
                  <a:pt x="9247" y="17569"/>
                </a:lnTo>
                <a:lnTo>
                  <a:pt x="9028" y="17763"/>
                </a:lnTo>
                <a:lnTo>
                  <a:pt x="8833" y="18007"/>
                </a:lnTo>
                <a:lnTo>
                  <a:pt x="8687" y="18299"/>
                </a:lnTo>
                <a:lnTo>
                  <a:pt x="8590" y="18591"/>
                </a:lnTo>
                <a:lnTo>
                  <a:pt x="8517" y="18907"/>
                </a:lnTo>
                <a:lnTo>
                  <a:pt x="8517" y="19126"/>
                </a:lnTo>
                <a:lnTo>
                  <a:pt x="8517" y="19345"/>
                </a:lnTo>
                <a:lnTo>
                  <a:pt x="8566" y="19564"/>
                </a:lnTo>
                <a:lnTo>
                  <a:pt x="8614" y="19783"/>
                </a:lnTo>
                <a:lnTo>
                  <a:pt x="8712" y="19978"/>
                </a:lnTo>
                <a:lnTo>
                  <a:pt x="8809" y="20172"/>
                </a:lnTo>
                <a:lnTo>
                  <a:pt x="8931" y="20343"/>
                </a:lnTo>
                <a:lnTo>
                  <a:pt x="9052" y="20513"/>
                </a:lnTo>
                <a:lnTo>
                  <a:pt x="9198" y="20659"/>
                </a:lnTo>
                <a:lnTo>
                  <a:pt x="9369" y="20805"/>
                </a:lnTo>
                <a:lnTo>
                  <a:pt x="9563" y="20927"/>
                </a:lnTo>
                <a:lnTo>
                  <a:pt x="9758" y="21024"/>
                </a:lnTo>
                <a:lnTo>
                  <a:pt x="9953" y="21121"/>
                </a:lnTo>
                <a:lnTo>
                  <a:pt x="10147" y="21170"/>
                </a:lnTo>
                <a:lnTo>
                  <a:pt x="10366" y="21219"/>
                </a:lnTo>
                <a:lnTo>
                  <a:pt x="10610" y="21243"/>
                </a:lnTo>
                <a:lnTo>
                  <a:pt x="10853" y="21243"/>
                </a:lnTo>
                <a:lnTo>
                  <a:pt x="11072" y="21194"/>
                </a:lnTo>
                <a:lnTo>
                  <a:pt x="11291" y="21146"/>
                </a:lnTo>
                <a:lnTo>
                  <a:pt x="11486" y="21073"/>
                </a:lnTo>
                <a:lnTo>
                  <a:pt x="11680" y="20975"/>
                </a:lnTo>
                <a:lnTo>
                  <a:pt x="11875" y="20854"/>
                </a:lnTo>
                <a:lnTo>
                  <a:pt x="12045" y="20708"/>
                </a:lnTo>
                <a:lnTo>
                  <a:pt x="12191" y="20537"/>
                </a:lnTo>
                <a:lnTo>
                  <a:pt x="12313" y="20367"/>
                </a:lnTo>
                <a:lnTo>
                  <a:pt x="12435" y="20172"/>
                </a:lnTo>
                <a:lnTo>
                  <a:pt x="12532" y="19978"/>
                </a:lnTo>
                <a:lnTo>
                  <a:pt x="12629" y="19783"/>
                </a:lnTo>
                <a:lnTo>
                  <a:pt x="12678" y="19564"/>
                </a:lnTo>
                <a:lnTo>
                  <a:pt x="12727" y="19345"/>
                </a:lnTo>
                <a:lnTo>
                  <a:pt x="12751" y="19126"/>
                </a:lnTo>
                <a:lnTo>
                  <a:pt x="12751" y="18883"/>
                </a:lnTo>
                <a:lnTo>
                  <a:pt x="12727" y="18712"/>
                </a:lnTo>
                <a:lnTo>
                  <a:pt x="12678" y="18518"/>
                </a:lnTo>
                <a:lnTo>
                  <a:pt x="12629" y="18347"/>
                </a:lnTo>
                <a:lnTo>
                  <a:pt x="12581" y="18177"/>
                </a:lnTo>
                <a:lnTo>
                  <a:pt x="12483" y="18031"/>
                </a:lnTo>
                <a:lnTo>
                  <a:pt x="12386" y="17885"/>
                </a:lnTo>
                <a:lnTo>
                  <a:pt x="12289" y="17739"/>
                </a:lnTo>
                <a:lnTo>
                  <a:pt x="12167" y="17617"/>
                </a:lnTo>
                <a:lnTo>
                  <a:pt x="11899" y="17374"/>
                </a:lnTo>
                <a:lnTo>
                  <a:pt x="11607" y="17180"/>
                </a:lnTo>
                <a:lnTo>
                  <a:pt x="11267" y="17058"/>
                </a:lnTo>
                <a:lnTo>
                  <a:pt x="10926" y="16961"/>
                </a:lnTo>
                <a:lnTo>
                  <a:pt x="10926" y="16717"/>
                </a:lnTo>
                <a:lnTo>
                  <a:pt x="10926" y="15598"/>
                </a:lnTo>
                <a:lnTo>
                  <a:pt x="10926" y="15014"/>
                </a:lnTo>
                <a:lnTo>
                  <a:pt x="10902" y="14649"/>
                </a:lnTo>
                <a:lnTo>
                  <a:pt x="10926" y="14454"/>
                </a:lnTo>
                <a:lnTo>
                  <a:pt x="10926" y="14381"/>
                </a:lnTo>
                <a:lnTo>
                  <a:pt x="10975" y="14308"/>
                </a:lnTo>
                <a:lnTo>
                  <a:pt x="10999" y="14211"/>
                </a:lnTo>
                <a:lnTo>
                  <a:pt x="11413" y="14187"/>
                </a:lnTo>
                <a:lnTo>
                  <a:pt x="11826" y="14114"/>
                </a:lnTo>
                <a:lnTo>
                  <a:pt x="11924" y="14114"/>
                </a:lnTo>
                <a:lnTo>
                  <a:pt x="11997" y="14089"/>
                </a:lnTo>
                <a:lnTo>
                  <a:pt x="12021" y="14065"/>
                </a:lnTo>
                <a:lnTo>
                  <a:pt x="12264" y="13992"/>
                </a:lnTo>
                <a:lnTo>
                  <a:pt x="12483" y="13919"/>
                </a:lnTo>
                <a:lnTo>
                  <a:pt x="12727" y="13822"/>
                </a:lnTo>
                <a:lnTo>
                  <a:pt x="12946" y="13700"/>
                </a:lnTo>
                <a:lnTo>
                  <a:pt x="13140" y="13578"/>
                </a:lnTo>
                <a:lnTo>
                  <a:pt x="13335" y="13432"/>
                </a:lnTo>
                <a:lnTo>
                  <a:pt x="13530" y="13286"/>
                </a:lnTo>
                <a:lnTo>
                  <a:pt x="13700" y="13116"/>
                </a:lnTo>
                <a:lnTo>
                  <a:pt x="13822" y="13140"/>
                </a:lnTo>
                <a:lnTo>
                  <a:pt x="13870" y="13116"/>
                </a:lnTo>
                <a:lnTo>
                  <a:pt x="13919" y="13067"/>
                </a:lnTo>
                <a:lnTo>
                  <a:pt x="13943" y="13043"/>
                </a:lnTo>
                <a:lnTo>
                  <a:pt x="13943" y="12970"/>
                </a:lnTo>
                <a:lnTo>
                  <a:pt x="13919" y="12921"/>
                </a:lnTo>
                <a:lnTo>
                  <a:pt x="14089" y="12727"/>
                </a:lnTo>
                <a:lnTo>
                  <a:pt x="14235" y="12508"/>
                </a:lnTo>
                <a:lnTo>
                  <a:pt x="14381" y="12289"/>
                </a:lnTo>
                <a:lnTo>
                  <a:pt x="14503" y="12045"/>
                </a:lnTo>
                <a:lnTo>
                  <a:pt x="14625" y="11802"/>
                </a:lnTo>
                <a:lnTo>
                  <a:pt x="14722" y="11559"/>
                </a:lnTo>
                <a:lnTo>
                  <a:pt x="14795" y="11315"/>
                </a:lnTo>
                <a:lnTo>
                  <a:pt x="14868" y="11048"/>
                </a:lnTo>
                <a:lnTo>
                  <a:pt x="14989" y="11096"/>
                </a:lnTo>
                <a:lnTo>
                  <a:pt x="15135" y="11145"/>
                </a:lnTo>
                <a:lnTo>
                  <a:pt x="15403" y="11169"/>
                </a:lnTo>
                <a:lnTo>
                  <a:pt x="16912" y="11364"/>
                </a:lnTo>
                <a:lnTo>
                  <a:pt x="17885" y="11510"/>
                </a:lnTo>
                <a:lnTo>
                  <a:pt x="17909" y="11753"/>
                </a:lnTo>
                <a:lnTo>
                  <a:pt x="17982" y="11997"/>
                </a:lnTo>
                <a:lnTo>
                  <a:pt x="18055" y="12264"/>
                </a:lnTo>
                <a:lnTo>
                  <a:pt x="18177" y="12483"/>
                </a:lnTo>
                <a:lnTo>
                  <a:pt x="18299" y="12678"/>
                </a:lnTo>
                <a:lnTo>
                  <a:pt x="18445" y="12848"/>
                </a:lnTo>
                <a:lnTo>
                  <a:pt x="18615" y="13019"/>
                </a:lnTo>
                <a:lnTo>
                  <a:pt x="18785" y="13140"/>
                </a:lnTo>
                <a:lnTo>
                  <a:pt x="18956" y="13262"/>
                </a:lnTo>
                <a:lnTo>
                  <a:pt x="19150" y="13359"/>
                </a:lnTo>
                <a:lnTo>
                  <a:pt x="19345" y="13432"/>
                </a:lnTo>
                <a:lnTo>
                  <a:pt x="19564" y="13481"/>
                </a:lnTo>
                <a:lnTo>
                  <a:pt x="19759" y="13505"/>
                </a:lnTo>
                <a:lnTo>
                  <a:pt x="19978" y="13530"/>
                </a:lnTo>
                <a:lnTo>
                  <a:pt x="20197" y="13530"/>
                </a:lnTo>
                <a:lnTo>
                  <a:pt x="20416" y="13505"/>
                </a:lnTo>
                <a:lnTo>
                  <a:pt x="20610" y="13457"/>
                </a:lnTo>
                <a:lnTo>
                  <a:pt x="20829" y="13384"/>
                </a:lnTo>
                <a:lnTo>
                  <a:pt x="21024" y="13311"/>
                </a:lnTo>
                <a:lnTo>
                  <a:pt x="21219" y="13189"/>
                </a:lnTo>
                <a:lnTo>
                  <a:pt x="21413" y="13067"/>
                </a:lnTo>
                <a:lnTo>
                  <a:pt x="21608" y="12921"/>
                </a:lnTo>
                <a:lnTo>
                  <a:pt x="21754" y="12751"/>
                </a:lnTo>
                <a:lnTo>
                  <a:pt x="21876" y="12581"/>
                </a:lnTo>
                <a:lnTo>
                  <a:pt x="21973" y="12386"/>
                </a:lnTo>
                <a:lnTo>
                  <a:pt x="22070" y="12191"/>
                </a:lnTo>
                <a:lnTo>
                  <a:pt x="22119" y="11997"/>
                </a:lnTo>
                <a:lnTo>
                  <a:pt x="22168" y="11778"/>
                </a:lnTo>
                <a:lnTo>
                  <a:pt x="22192" y="11583"/>
                </a:lnTo>
                <a:lnTo>
                  <a:pt x="22192" y="11364"/>
                </a:lnTo>
                <a:lnTo>
                  <a:pt x="22143" y="11145"/>
                </a:lnTo>
                <a:lnTo>
                  <a:pt x="22095" y="10926"/>
                </a:lnTo>
                <a:lnTo>
                  <a:pt x="22022" y="10731"/>
                </a:lnTo>
                <a:lnTo>
                  <a:pt x="21949" y="10537"/>
                </a:lnTo>
                <a:lnTo>
                  <a:pt x="21827" y="10342"/>
                </a:lnTo>
                <a:lnTo>
                  <a:pt x="21681" y="10172"/>
                </a:lnTo>
                <a:lnTo>
                  <a:pt x="21559" y="10050"/>
                </a:lnTo>
                <a:lnTo>
                  <a:pt x="21413" y="9928"/>
                </a:lnTo>
                <a:lnTo>
                  <a:pt x="21267" y="9831"/>
                </a:lnTo>
                <a:lnTo>
                  <a:pt x="21121" y="9734"/>
                </a:lnTo>
                <a:lnTo>
                  <a:pt x="20951" y="9661"/>
                </a:lnTo>
                <a:lnTo>
                  <a:pt x="20781" y="9612"/>
                </a:lnTo>
                <a:lnTo>
                  <a:pt x="20416" y="9515"/>
                </a:lnTo>
                <a:lnTo>
                  <a:pt x="20026" y="9466"/>
                </a:lnTo>
                <a:lnTo>
                  <a:pt x="19661" y="9490"/>
                </a:lnTo>
                <a:lnTo>
                  <a:pt x="19467" y="9515"/>
                </a:lnTo>
                <a:lnTo>
                  <a:pt x="19296" y="9563"/>
                </a:lnTo>
                <a:lnTo>
                  <a:pt x="19126" y="9636"/>
                </a:lnTo>
                <a:lnTo>
                  <a:pt x="18956" y="9709"/>
                </a:lnTo>
                <a:lnTo>
                  <a:pt x="18931" y="9709"/>
                </a:lnTo>
                <a:lnTo>
                  <a:pt x="18737" y="9807"/>
                </a:lnTo>
                <a:lnTo>
                  <a:pt x="18542" y="9928"/>
                </a:lnTo>
                <a:lnTo>
                  <a:pt x="18372" y="10074"/>
                </a:lnTo>
                <a:lnTo>
                  <a:pt x="18250" y="10245"/>
                </a:lnTo>
                <a:lnTo>
                  <a:pt x="18128" y="10415"/>
                </a:lnTo>
                <a:lnTo>
                  <a:pt x="18031" y="10610"/>
                </a:lnTo>
                <a:lnTo>
                  <a:pt x="17958" y="10804"/>
                </a:lnTo>
                <a:lnTo>
                  <a:pt x="17909" y="11023"/>
                </a:lnTo>
                <a:lnTo>
                  <a:pt x="16595" y="10853"/>
                </a:lnTo>
                <a:lnTo>
                  <a:pt x="15890" y="10756"/>
                </a:lnTo>
                <a:lnTo>
                  <a:pt x="15354" y="10707"/>
                </a:lnTo>
                <a:lnTo>
                  <a:pt x="15111" y="10683"/>
                </a:lnTo>
                <a:lnTo>
                  <a:pt x="14917" y="10707"/>
                </a:lnTo>
                <a:lnTo>
                  <a:pt x="14941" y="10366"/>
                </a:lnTo>
                <a:lnTo>
                  <a:pt x="14941" y="10001"/>
                </a:lnTo>
                <a:lnTo>
                  <a:pt x="14917" y="9636"/>
                </a:lnTo>
                <a:lnTo>
                  <a:pt x="14844" y="9296"/>
                </a:lnTo>
                <a:lnTo>
                  <a:pt x="14892" y="9247"/>
                </a:lnTo>
                <a:lnTo>
                  <a:pt x="14892" y="9223"/>
                </a:lnTo>
                <a:lnTo>
                  <a:pt x="14868" y="9174"/>
                </a:lnTo>
                <a:lnTo>
                  <a:pt x="14844" y="9150"/>
                </a:lnTo>
                <a:lnTo>
                  <a:pt x="14819" y="9126"/>
                </a:lnTo>
                <a:lnTo>
                  <a:pt x="14722" y="8858"/>
                </a:lnTo>
                <a:lnTo>
                  <a:pt x="14625" y="8590"/>
                </a:lnTo>
                <a:lnTo>
                  <a:pt x="14503" y="8323"/>
                </a:lnTo>
                <a:lnTo>
                  <a:pt x="14357" y="8079"/>
                </a:lnTo>
                <a:lnTo>
                  <a:pt x="14187" y="7860"/>
                </a:lnTo>
                <a:lnTo>
                  <a:pt x="14016" y="7641"/>
                </a:lnTo>
                <a:lnTo>
                  <a:pt x="13822" y="7447"/>
                </a:lnTo>
                <a:lnTo>
                  <a:pt x="13627" y="7252"/>
                </a:lnTo>
                <a:lnTo>
                  <a:pt x="13773" y="7179"/>
                </a:lnTo>
                <a:lnTo>
                  <a:pt x="13919" y="7106"/>
                </a:lnTo>
                <a:lnTo>
                  <a:pt x="14187" y="6887"/>
                </a:lnTo>
                <a:lnTo>
                  <a:pt x="14673" y="6425"/>
                </a:lnTo>
                <a:lnTo>
                  <a:pt x="15500" y="5695"/>
                </a:lnTo>
                <a:lnTo>
                  <a:pt x="15890" y="5330"/>
                </a:lnTo>
                <a:lnTo>
                  <a:pt x="16279" y="4940"/>
                </a:lnTo>
                <a:lnTo>
                  <a:pt x="16620" y="4600"/>
                </a:lnTo>
                <a:lnTo>
                  <a:pt x="16912" y="4235"/>
                </a:lnTo>
                <a:lnTo>
                  <a:pt x="17106" y="4283"/>
                </a:lnTo>
                <a:lnTo>
                  <a:pt x="17666" y="4283"/>
                </a:lnTo>
                <a:lnTo>
                  <a:pt x="17909" y="4259"/>
                </a:lnTo>
                <a:lnTo>
                  <a:pt x="18128" y="4235"/>
                </a:lnTo>
                <a:lnTo>
                  <a:pt x="18347" y="4162"/>
                </a:lnTo>
                <a:lnTo>
                  <a:pt x="18566" y="4089"/>
                </a:lnTo>
                <a:lnTo>
                  <a:pt x="18785" y="3991"/>
                </a:lnTo>
                <a:lnTo>
                  <a:pt x="18980" y="3894"/>
                </a:lnTo>
                <a:lnTo>
                  <a:pt x="19150" y="3772"/>
                </a:lnTo>
                <a:lnTo>
                  <a:pt x="19345" y="3626"/>
                </a:lnTo>
                <a:lnTo>
                  <a:pt x="19491" y="3480"/>
                </a:lnTo>
                <a:lnTo>
                  <a:pt x="19637" y="3310"/>
                </a:lnTo>
                <a:lnTo>
                  <a:pt x="19783" y="3140"/>
                </a:lnTo>
                <a:lnTo>
                  <a:pt x="19880" y="2945"/>
                </a:lnTo>
                <a:lnTo>
                  <a:pt x="19978" y="2726"/>
                </a:lnTo>
                <a:lnTo>
                  <a:pt x="20051" y="2531"/>
                </a:lnTo>
                <a:lnTo>
                  <a:pt x="20124" y="2288"/>
                </a:lnTo>
                <a:lnTo>
                  <a:pt x="20148" y="2069"/>
                </a:lnTo>
                <a:lnTo>
                  <a:pt x="20172" y="1874"/>
                </a:lnTo>
                <a:lnTo>
                  <a:pt x="20148" y="1680"/>
                </a:lnTo>
                <a:lnTo>
                  <a:pt x="20099" y="1485"/>
                </a:lnTo>
                <a:lnTo>
                  <a:pt x="20051" y="1290"/>
                </a:lnTo>
                <a:lnTo>
                  <a:pt x="19953" y="1120"/>
                </a:lnTo>
                <a:lnTo>
                  <a:pt x="19856" y="974"/>
                </a:lnTo>
                <a:lnTo>
                  <a:pt x="19759" y="804"/>
                </a:lnTo>
                <a:lnTo>
                  <a:pt x="19613" y="682"/>
                </a:lnTo>
                <a:lnTo>
                  <a:pt x="19467" y="536"/>
                </a:lnTo>
                <a:lnTo>
                  <a:pt x="19321" y="415"/>
                </a:lnTo>
                <a:lnTo>
                  <a:pt x="19150" y="317"/>
                </a:lnTo>
                <a:lnTo>
                  <a:pt x="18980" y="244"/>
                </a:lnTo>
                <a:lnTo>
                  <a:pt x="18810" y="171"/>
                </a:lnTo>
                <a:lnTo>
                  <a:pt x="18615" y="123"/>
                </a:lnTo>
                <a:lnTo>
                  <a:pt x="18420" y="74"/>
                </a:lnTo>
                <a:lnTo>
                  <a:pt x="18226" y="74"/>
                </a:lnTo>
                <a:lnTo>
                  <a:pt x="18104" y="25"/>
                </a:lnTo>
                <a:lnTo>
                  <a:pt x="17982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2353AF6-F4EF-4993-8F00-681BBA9BC95F}"/>
              </a:ext>
            </a:extLst>
          </p:cNvPr>
          <p:cNvSpPr txBox="1"/>
          <p:nvPr/>
        </p:nvSpPr>
        <p:spPr>
          <a:xfrm>
            <a:off x="6612165" y="3009413"/>
            <a:ext cx="1850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ANAGHA MOHAN</a:t>
            </a:r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0D32797-1496-481D-BA95-7A95091FB434}"/>
              </a:ext>
            </a:extLst>
          </p:cNvPr>
          <p:cNvSpPr txBox="1"/>
          <p:nvPr/>
        </p:nvSpPr>
        <p:spPr>
          <a:xfrm>
            <a:off x="5425622" y="1589982"/>
            <a:ext cx="1186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ASHNA T P</a:t>
            </a:r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5FBC5F-5306-4BC9-991E-5F8EF2F1A118}"/>
              </a:ext>
            </a:extLst>
          </p:cNvPr>
          <p:cNvSpPr txBox="1"/>
          <p:nvPr/>
        </p:nvSpPr>
        <p:spPr>
          <a:xfrm>
            <a:off x="4100158" y="4427092"/>
            <a:ext cx="1492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KIRAN XAVIER</a:t>
            </a:r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785E0E-197E-46E5-A9AE-633379C9C888}"/>
              </a:ext>
            </a:extLst>
          </p:cNvPr>
          <p:cNvSpPr txBox="1"/>
          <p:nvPr/>
        </p:nvSpPr>
        <p:spPr>
          <a:xfrm>
            <a:off x="1766706" y="3378745"/>
            <a:ext cx="1371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JESWIN ROY </a:t>
            </a:r>
            <a:endParaRPr lang="en-IN" dirty="0"/>
          </a:p>
        </p:txBody>
      </p:sp>
      <p:sp>
        <p:nvSpPr>
          <p:cNvPr id="704" name="TextBox 703">
            <a:extLst>
              <a:ext uri="{FF2B5EF4-FFF2-40B4-BE49-F238E27FC236}">
                <a16:creationId xmlns:a16="http://schemas.microsoft.com/office/drawing/2014/main" id="{ACC8EAE0-50AB-4E35-B90C-6ACD96A31EA7}"/>
              </a:ext>
            </a:extLst>
          </p:cNvPr>
          <p:cNvSpPr txBox="1"/>
          <p:nvPr/>
        </p:nvSpPr>
        <p:spPr>
          <a:xfrm>
            <a:off x="2297486" y="1766667"/>
            <a:ext cx="1229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HEMANTH </a:t>
            </a:r>
            <a:endParaRPr lang="en-IN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16"/>
          <p:cNvSpPr txBox="1">
            <a:spLocks noGrp="1"/>
          </p:cNvSpPr>
          <p:nvPr>
            <p:ph type="ctrTitle"/>
          </p:nvPr>
        </p:nvSpPr>
        <p:spPr>
          <a:xfrm>
            <a:off x="2112400" y="1108364"/>
            <a:ext cx="5182018" cy="102962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4"/>
                </a:solidFill>
              </a:rPr>
              <a:t>1.</a:t>
            </a:r>
            <a:endParaRPr dirty="0">
              <a:solidFill>
                <a:schemeClr val="accent4"/>
              </a:solidFill>
            </a:endParaRPr>
          </a:p>
          <a:p>
            <a:pPr lvl="0"/>
            <a:r>
              <a:rPr lang="en" dirty="0"/>
              <a:t>Docker -</a:t>
            </a:r>
            <a:r>
              <a:rPr lang="en-GB" dirty="0">
                <a:solidFill>
                  <a:schemeClr val="tx1">
                    <a:lumMod val="60000"/>
                    <a:lumOff val="40000"/>
                  </a:schemeClr>
                </a:solidFill>
              </a:rPr>
              <a:t> Build, ship and run</a:t>
            </a:r>
            <a:endParaRPr dirty="0"/>
          </a:p>
        </p:txBody>
      </p:sp>
      <p:pic>
        <p:nvPicPr>
          <p:cNvPr id="4" name="Picture 2" descr="http://cdn.softlayer.com/shutterstock_8141499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079" y="2137986"/>
            <a:ext cx="2762933" cy="2475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1158" y="2137986"/>
            <a:ext cx="2681358" cy="238552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8662" y="2137986"/>
            <a:ext cx="2782581" cy="238552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622" y="176349"/>
            <a:ext cx="1895768" cy="580049"/>
          </a:xfrm>
        </p:spPr>
        <p:txBody>
          <a:bodyPr>
            <a:normAutofit fontScale="90000"/>
          </a:bodyPr>
          <a:lstStyle/>
          <a:p>
            <a:r>
              <a:rPr lang="en-IN" sz="2800" dirty="0">
                <a:solidFill>
                  <a:schemeClr val="tx1">
                    <a:lumMod val="75000"/>
                  </a:schemeClr>
                </a:solidFill>
              </a:rPr>
              <a:t>It is an ecosystem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3873" y="3057779"/>
            <a:ext cx="1473573" cy="162325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009" y="3057779"/>
            <a:ext cx="1470789" cy="162325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9567" y="3057779"/>
            <a:ext cx="1491617" cy="162325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3305" y="3057779"/>
            <a:ext cx="1492514" cy="1623258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>
            <a:off x="2087389" y="3198848"/>
            <a:ext cx="506484" cy="2743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5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9" name="Right Arrow 8"/>
          <p:cNvSpPr/>
          <p:nvPr/>
        </p:nvSpPr>
        <p:spPr>
          <a:xfrm>
            <a:off x="6379231" y="3216891"/>
            <a:ext cx="506484" cy="2743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5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0" name="Right Arrow 9"/>
          <p:cNvSpPr/>
          <p:nvPr/>
        </p:nvSpPr>
        <p:spPr>
          <a:xfrm>
            <a:off x="4237773" y="3216891"/>
            <a:ext cx="506484" cy="2743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5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91622" y="788242"/>
            <a:ext cx="7947212" cy="1869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1050" dirty="0">
              <a:solidFill>
                <a:schemeClr val="tx1">
                  <a:lumMod val="75000"/>
                </a:schemeClr>
              </a:solidFill>
            </a:endParaRPr>
          </a:p>
          <a:p>
            <a:r>
              <a:rPr lang="en-IN" sz="1500" dirty="0">
                <a:solidFill>
                  <a:schemeClr val="tx1">
                    <a:lumMod val="75000"/>
                  </a:schemeClr>
                </a:solidFill>
              </a:rPr>
              <a:t>What a Docker image or container consists of ???</a:t>
            </a:r>
          </a:p>
          <a:p>
            <a:endParaRPr lang="en-IN" sz="1500" dirty="0">
              <a:solidFill>
                <a:schemeClr val="tx1">
                  <a:lumMod val="75000"/>
                </a:schemeClr>
              </a:solidFill>
            </a:endParaRPr>
          </a:p>
          <a:p>
            <a:r>
              <a:rPr lang="en-IN" sz="1500" dirty="0">
                <a:solidFill>
                  <a:schemeClr val="tx1">
                    <a:lumMod val="75000"/>
                  </a:schemeClr>
                </a:solidFill>
              </a:rPr>
              <a:t>Frameworks</a:t>
            </a:r>
          </a:p>
          <a:p>
            <a:endParaRPr lang="en-IN" sz="1500" dirty="0">
              <a:solidFill>
                <a:schemeClr val="tx1">
                  <a:lumMod val="75000"/>
                </a:schemeClr>
              </a:solidFill>
            </a:endParaRPr>
          </a:p>
          <a:p>
            <a:r>
              <a:rPr lang="en-IN" sz="1500" dirty="0">
                <a:solidFill>
                  <a:schemeClr val="tx1">
                    <a:lumMod val="75000"/>
                  </a:schemeClr>
                </a:solidFill>
              </a:rPr>
              <a:t>Application</a:t>
            </a:r>
          </a:p>
          <a:p>
            <a:endParaRPr lang="en-IN" sz="1500" dirty="0">
              <a:solidFill>
                <a:schemeClr val="tx1">
                  <a:lumMod val="75000"/>
                </a:schemeClr>
              </a:solidFill>
            </a:endParaRPr>
          </a:p>
          <a:p>
            <a:r>
              <a:rPr lang="en-IN" sz="1500" dirty="0">
                <a:solidFill>
                  <a:schemeClr val="tx1">
                    <a:lumMod val="75000"/>
                  </a:schemeClr>
                </a:solidFill>
              </a:rPr>
              <a:t>Dependencies &amp; Libraries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99949" y="220188"/>
            <a:ext cx="3479006" cy="1092994"/>
          </a:xfrm>
          <a:prstGeom prst="rect">
            <a:avLst/>
          </a:prstGeom>
        </p:spPr>
      </p:pic>
      <p:pic>
        <p:nvPicPr>
          <p:cNvPr id="12" name="Picture 2" descr="https://camo.githubusercontent.com/1e11d429705bf6695b79d24966cb1267c00b7df6/68747470733a2f2f7777772e646f636b65722e636f6d2f73697465732f64656661756c742f66696c65732f6f79737465722d72656769737472792d332e706e6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8252" y="1313182"/>
            <a:ext cx="1233005" cy="1208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3906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661838" y="273844"/>
            <a:ext cx="2853512" cy="994172"/>
          </a:xfrm>
        </p:spPr>
        <p:txBody>
          <a:bodyPr>
            <a:normAutofit/>
          </a:bodyPr>
          <a:lstStyle/>
          <a:p>
            <a:r>
              <a:rPr lang="et-EE" b="1" dirty="0">
                <a:solidFill>
                  <a:schemeClr val="bg1"/>
                </a:solidFill>
              </a:rPr>
              <a:t>V</a:t>
            </a:r>
          </a:p>
        </p:txBody>
      </p:sp>
      <p:pic>
        <p:nvPicPr>
          <p:cNvPr id="4098" name="Picture 2" descr="https://cdn-images-1.medium.com/max/800/1*RKPXdVaqHRzmQ5RPBH_d-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337" y="770930"/>
            <a:ext cx="2908095" cy="2618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s://cdn-images-1.medium.com/max/800/1*V5N9gJdnToIrgAgVJTtl_w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1863" y="770931"/>
            <a:ext cx="2908095" cy="2618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55072" y="273844"/>
            <a:ext cx="76648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        </a:t>
            </a:r>
            <a:r>
              <a:rPr lang="et-EE" sz="2400" dirty="0"/>
              <a:t>VM </a:t>
            </a:r>
            <a:r>
              <a:rPr lang="en-IN" sz="2400" dirty="0"/>
              <a:t>                            </a:t>
            </a:r>
            <a:r>
              <a:rPr lang="et-EE" sz="2400" dirty="0"/>
              <a:t>vs </a:t>
            </a:r>
            <a:r>
              <a:rPr lang="en-IN" sz="2400" dirty="0"/>
              <a:t>                    </a:t>
            </a:r>
            <a:r>
              <a:rPr lang="et-EE" sz="2400" dirty="0"/>
              <a:t>Docker</a:t>
            </a:r>
            <a:endParaRPr lang="en-IN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755073" y="3643745"/>
            <a:ext cx="28573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Comic Sans MS" panose="030F0702030302020204" pitchFamily="66" charset="0"/>
              </a:rPr>
              <a:t>Huge size, Slow performance and Hard to integrate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511863" y="3643745"/>
            <a:ext cx="30034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Comic Sans MS" panose="030F0702030302020204" pitchFamily="66" charset="0"/>
              </a:rPr>
              <a:t>Small in size, Quick performance and Easy to integrate</a:t>
            </a:r>
          </a:p>
        </p:txBody>
      </p:sp>
    </p:spTree>
    <p:extLst>
      <p:ext uri="{BB962C8B-B14F-4D97-AF65-F5344CB8AC3E}">
        <p14:creationId xmlns:p14="http://schemas.microsoft.com/office/powerpoint/2010/main" val="1363847671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3153" y="235528"/>
            <a:ext cx="6571060" cy="540327"/>
          </a:xfrm>
        </p:spPr>
        <p:txBody>
          <a:bodyPr>
            <a:noAutofit/>
          </a:bodyPr>
          <a:lstStyle/>
          <a:p>
            <a:r>
              <a:rPr lang="et-EE" sz="4400" dirty="0"/>
              <a:t>Docker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879765"/>
            <a:ext cx="7886700" cy="3789218"/>
          </a:xfrm>
        </p:spPr>
        <p:txBody>
          <a:bodyPr>
            <a:normAutofit lnSpcReduction="10000"/>
          </a:bodyPr>
          <a:lstStyle/>
          <a:p>
            <a:r>
              <a:rPr lang="et-EE" b="1" dirty="0">
                <a:solidFill>
                  <a:schemeClr val="tx1">
                    <a:lumMod val="75000"/>
                  </a:schemeClr>
                </a:solidFill>
              </a:rPr>
              <a:t>Ease of use. </a:t>
            </a:r>
            <a:r>
              <a:rPr lang="et-EE" dirty="0">
                <a:solidFill>
                  <a:schemeClr val="tx1">
                    <a:lumMod val="75000"/>
                  </a:schemeClr>
                </a:solidFill>
              </a:rPr>
              <a:t>I</a:t>
            </a: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t allows anyone to package an application on their laptop, which in turn can run unmodified</a:t>
            </a:r>
            <a:r>
              <a:rPr lang="et-EE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anywhere</a:t>
            </a:r>
            <a:endParaRPr lang="et-EE" dirty="0">
              <a:solidFill>
                <a:schemeClr val="tx1">
                  <a:lumMod val="75000"/>
                </a:schemeClr>
              </a:solidFill>
            </a:endParaRPr>
          </a:p>
          <a:p>
            <a:pPr lvl="1"/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The mantra is: “build once, run anywhere.”</a:t>
            </a:r>
            <a:endParaRPr lang="et-EE" dirty="0">
              <a:solidFill>
                <a:schemeClr val="tx1">
                  <a:lumMod val="75000"/>
                </a:schemeClr>
              </a:solidFill>
            </a:endParaRPr>
          </a:p>
          <a:p>
            <a:r>
              <a:rPr lang="et-EE" b="1" dirty="0">
                <a:solidFill>
                  <a:schemeClr val="tx1">
                    <a:lumMod val="75000"/>
                  </a:schemeClr>
                </a:solidFill>
              </a:rPr>
              <a:t>Speed. </a:t>
            </a: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Docker containers are very lightweight, they take up fewer resources</a:t>
            </a:r>
          </a:p>
          <a:p>
            <a:r>
              <a:rPr lang="et-EE" b="1" dirty="0">
                <a:solidFill>
                  <a:schemeClr val="tx1">
                    <a:lumMod val="75000"/>
                  </a:schemeClr>
                </a:solidFill>
              </a:rPr>
              <a:t>Docker Hub. </a:t>
            </a: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Docker users also benefit from the increasingly rich ecosystem of Docker Hub, which you can think of as an “app store for Docker images</a:t>
            </a:r>
          </a:p>
          <a:p>
            <a:r>
              <a:rPr lang="et-EE" b="1" dirty="0">
                <a:solidFill>
                  <a:schemeClr val="tx1">
                    <a:lumMod val="75000"/>
                  </a:schemeClr>
                </a:solidFill>
              </a:rPr>
              <a:t>Modularity and Scalability. </a:t>
            </a: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Docker makes it easy to break out your application’s functionality into individual containers.</a:t>
            </a:r>
            <a:r>
              <a:rPr lang="et-EE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With Docker, it’s become easier to link containers together to create your application, making it easy to scale or update components independently in the future.</a:t>
            </a:r>
            <a:endParaRPr lang="et-EE" dirty="0">
              <a:solidFill>
                <a:schemeClr val="tx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9213898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0726" y="228601"/>
            <a:ext cx="7094849" cy="196702"/>
          </a:xfrm>
        </p:spPr>
        <p:txBody>
          <a:bodyPr>
            <a:normAutofit fontScale="90000"/>
          </a:bodyPr>
          <a:lstStyle/>
          <a:p>
            <a:r>
              <a:rPr lang="en-US" sz="4900" dirty="0"/>
              <a:t>Docker</a:t>
            </a:r>
            <a:r>
              <a:rPr lang="et-EE" sz="4900" dirty="0"/>
              <a:t> </a:t>
            </a:r>
            <a:r>
              <a:rPr lang="en-US" sz="4900" dirty="0"/>
              <a:t>Installation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0327" y="707448"/>
            <a:ext cx="8603673" cy="85898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500" dirty="0">
                <a:solidFill>
                  <a:schemeClr val="tx1">
                    <a:lumMod val="75000"/>
                  </a:schemeClr>
                </a:solidFill>
              </a:rPr>
              <a:t>1)Follow this link to download Docker for windows: </a:t>
            </a:r>
            <a:r>
              <a:rPr lang="en-US" sz="1500" dirty="0">
                <a:solidFill>
                  <a:schemeClr val="tx1">
                    <a:lumMod val="75000"/>
                  </a:schemeClr>
                </a:solidFill>
                <a:hlinkClick r:id="rId2"/>
              </a:rPr>
              <a:t>https://www.docker.com/products/docker-desktop</a:t>
            </a:r>
            <a:endParaRPr lang="en-US" sz="1500" dirty="0">
              <a:solidFill>
                <a:schemeClr val="tx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sz="1500" dirty="0">
                <a:solidFill>
                  <a:schemeClr val="tx1">
                    <a:lumMod val="75000"/>
                  </a:schemeClr>
                </a:solidFill>
              </a:rPr>
              <a:t>2) Post successful installation, Launch command </a:t>
            </a:r>
            <a:r>
              <a:rPr lang="en-US" sz="1500" dirty="0" err="1">
                <a:solidFill>
                  <a:schemeClr val="tx1">
                    <a:lumMod val="75000"/>
                  </a:schemeClr>
                </a:solidFill>
              </a:rPr>
              <a:t>promnt</a:t>
            </a:r>
            <a:r>
              <a:rPr lang="en-US" sz="1500" dirty="0">
                <a:solidFill>
                  <a:schemeClr val="tx1">
                    <a:lumMod val="75000"/>
                  </a:schemeClr>
                </a:solidFill>
              </a:rPr>
              <a:t>(</a:t>
            </a:r>
            <a:r>
              <a:rPr lang="en-US" sz="1500" dirty="0" err="1">
                <a:solidFill>
                  <a:schemeClr val="tx1">
                    <a:lumMod val="75000"/>
                  </a:schemeClr>
                </a:solidFill>
              </a:rPr>
              <a:t>cmd</a:t>
            </a:r>
            <a:r>
              <a:rPr lang="en-US" sz="1500" dirty="0">
                <a:solidFill>
                  <a:schemeClr val="tx1">
                    <a:lumMod val="75000"/>
                  </a:schemeClr>
                </a:solidFill>
              </a:rPr>
              <a:t>) in your machine </a:t>
            </a:r>
            <a:r>
              <a:rPr lang="en-US" sz="1800" dirty="0">
                <a:solidFill>
                  <a:schemeClr val="tx1">
                    <a:lumMod val="75000"/>
                  </a:schemeClr>
                </a:solidFill>
              </a:rPr>
              <a:t/>
            </a:r>
            <a:br>
              <a:rPr lang="en-US" sz="1800" dirty="0">
                <a:solidFill>
                  <a:schemeClr val="tx1">
                    <a:lumMod val="75000"/>
                  </a:schemeClr>
                </a:solidFill>
              </a:rPr>
            </a:br>
            <a:endParaRPr lang="en-US" sz="18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0BAF0A-AC04-4426-B19D-301A960FFF34}" type="slidenum">
              <a:rPr lang="et-EE" smtClean="0"/>
              <a:pPr/>
              <a:t>8</a:t>
            </a:fld>
            <a:endParaRPr lang="et-E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007" y="1566430"/>
            <a:ext cx="6359236" cy="3577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349987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314" y="159617"/>
            <a:ext cx="3966914" cy="2327275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2261" y="159617"/>
            <a:ext cx="3967532" cy="232727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04800" y="3075709"/>
            <a:ext cx="7578436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Next steps:</a:t>
            </a:r>
          </a:p>
          <a:p>
            <a:endParaRPr lang="en-IN" dirty="0"/>
          </a:p>
          <a:p>
            <a:pPr marL="342900" indent="-342900">
              <a:buAutoNum type="arabicParenR"/>
            </a:pPr>
            <a:r>
              <a:rPr lang="en-IN" dirty="0"/>
              <a:t>Push that created image to </a:t>
            </a:r>
            <a:r>
              <a:rPr lang="en-IN" dirty="0" err="1"/>
              <a:t>docker</a:t>
            </a:r>
            <a:r>
              <a:rPr lang="en-IN" dirty="0"/>
              <a:t> hub</a:t>
            </a:r>
          </a:p>
          <a:p>
            <a:pPr marL="342900" indent="-342900">
              <a:buAutoNum type="arabicParenR"/>
            </a:pPr>
            <a:endParaRPr lang="en-IN" dirty="0"/>
          </a:p>
          <a:p>
            <a:pPr marL="342900" indent="-342900">
              <a:buAutoNum type="arabicParenR"/>
            </a:pPr>
            <a:r>
              <a:rPr lang="en-IN" dirty="0"/>
              <a:t>Pull that image to local</a:t>
            </a:r>
          </a:p>
          <a:p>
            <a:pPr marL="342900" indent="-342900">
              <a:buAutoNum type="arabicParenR"/>
            </a:pPr>
            <a:endParaRPr lang="en-IN" dirty="0"/>
          </a:p>
          <a:p>
            <a:pPr marL="342900" indent="-342900">
              <a:buAutoNum type="arabicParenR"/>
            </a:pPr>
            <a:r>
              <a:rPr lang="en-IN" dirty="0"/>
              <a:t>Build a container for it and run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2261" y="2702332"/>
            <a:ext cx="3960348" cy="2324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0665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462</TotalTime>
  <Words>638</Words>
  <Application>Microsoft Office PowerPoint</Application>
  <PresentationFormat>On-screen Show (16:9)</PresentationFormat>
  <Paragraphs>140</Paragraphs>
  <Slides>24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4" baseType="lpstr">
      <vt:lpstr>Calibri Light</vt:lpstr>
      <vt:lpstr>Algerian</vt:lpstr>
      <vt:lpstr>Wingdings</vt:lpstr>
      <vt:lpstr>Calibri</vt:lpstr>
      <vt:lpstr>Comic Sans MS</vt:lpstr>
      <vt:lpstr>Amatic SC</vt:lpstr>
      <vt:lpstr>Arial</vt:lpstr>
      <vt:lpstr>Arial Black</vt:lpstr>
      <vt:lpstr>Times New Roman</vt:lpstr>
      <vt:lpstr>Office Theme</vt:lpstr>
      <vt:lpstr>Capstone project Presentation </vt:lpstr>
      <vt:lpstr>DOCKER Jira Prometheus</vt:lpstr>
      <vt:lpstr>GROUP 2</vt:lpstr>
      <vt:lpstr>1. Docker - Build, ship and run</vt:lpstr>
      <vt:lpstr>It is an ecosystem</vt:lpstr>
      <vt:lpstr>V</vt:lpstr>
      <vt:lpstr>Docker</vt:lpstr>
      <vt:lpstr>Docker Installation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3. Prometheus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Capstone project Presentation</dc:title>
  <dc:creator>A V HEMANTH</dc:creator>
  <cp:lastModifiedBy>Hemanth A V</cp:lastModifiedBy>
  <cp:revision>28</cp:revision>
  <dcterms:modified xsi:type="dcterms:W3CDTF">2021-12-15T09:07:05Z</dcterms:modified>
</cp:coreProperties>
</file>